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0" r:id="rId3"/>
    <p:sldId id="261" r:id="rId4"/>
    <p:sldId id="262" r:id="rId5"/>
    <p:sldId id="263" r:id="rId6"/>
    <p:sldId id="264" r:id="rId7"/>
    <p:sldId id="265" r:id="rId8"/>
    <p:sldId id="266" r:id="rId9"/>
    <p:sldId id="267"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4D8B10-B9A2-4AD7-B42C-CEFF8A36018C}" type="datetimeFigureOut">
              <a:rPr lang="en-US" smtClean="0"/>
              <a:t>8/2/2017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CC239C-1DF6-4507-B620-9ADFE136FD9A}" type="slidenum">
              <a:rPr lang="en-US" smtClean="0"/>
              <a:t>‹#›</a:t>
            </a:fld>
            <a:endParaRPr lang="en-US"/>
          </a:p>
        </p:txBody>
      </p:sp>
    </p:spTree>
    <p:extLst>
      <p:ext uri="{BB962C8B-B14F-4D97-AF65-F5344CB8AC3E}">
        <p14:creationId xmlns:p14="http://schemas.microsoft.com/office/powerpoint/2010/main" val="4141232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CC239C-1DF6-4507-B620-9ADFE136FD9A}" type="slidenum">
              <a:rPr lang="en-US" smtClean="0"/>
              <a:t>9</a:t>
            </a:fld>
            <a:endParaRPr lang="en-US"/>
          </a:p>
        </p:txBody>
      </p:sp>
    </p:spTree>
    <p:extLst>
      <p:ext uri="{BB962C8B-B14F-4D97-AF65-F5344CB8AC3E}">
        <p14:creationId xmlns:p14="http://schemas.microsoft.com/office/powerpoint/2010/main" val="1815684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9ADC5FB-3916-4CBA-8E8A-EFD632FD2A48}" type="datetimeFigureOut">
              <a:rPr lang="en-US" smtClean="0"/>
              <a:t>8/2/2017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69EDA13-B438-4F01-92E9-DCEBC98537E5}"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ADC5FB-3916-4CBA-8E8A-EFD632FD2A48}"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EDA13-B438-4F01-92E9-DCEBC98537E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69EDA13-B438-4F01-92E9-DCEBC98537E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ADC5FB-3916-4CBA-8E8A-EFD632FD2A48}"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9ADC5FB-3916-4CBA-8E8A-EFD632FD2A48}"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69EDA13-B438-4F01-92E9-DCEBC98537E5}"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9ADC5FB-3916-4CBA-8E8A-EFD632FD2A48}" type="datetimeFigureOut">
              <a:rPr lang="en-US" smtClean="0"/>
              <a:t>8/2/2017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69EDA13-B438-4F01-92E9-DCEBC98537E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9ADC5FB-3916-4CBA-8E8A-EFD632FD2A48}" type="datetimeFigureOut">
              <a:rPr lang="en-US" smtClean="0"/>
              <a:t>8/2/2017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EDA13-B438-4F01-92E9-DCEBC98537E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9ADC5FB-3916-4CBA-8E8A-EFD632FD2A48}" type="datetimeFigureOut">
              <a:rPr lang="en-US" smtClean="0"/>
              <a:t>8/2/2017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69EDA13-B438-4F01-92E9-DCEBC98537E5}"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ADC5FB-3916-4CBA-8E8A-EFD632FD2A48}" type="datetimeFigureOut">
              <a:rPr lang="en-US" smtClean="0"/>
              <a:t>8/2/2017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69EDA13-B438-4F01-92E9-DCEBC98537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9ADC5FB-3916-4CBA-8E8A-EFD632FD2A48}" type="datetimeFigureOut">
              <a:rPr lang="en-US" smtClean="0"/>
              <a:t>8/2/2017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69EDA13-B438-4F01-92E9-DCEBC98537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69EDA13-B438-4F01-92E9-DCEBC98537E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9ADC5FB-3916-4CBA-8E8A-EFD632FD2A48}" type="datetimeFigureOut">
              <a:rPr lang="en-US" smtClean="0"/>
              <a:t>8/2/2017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69EDA13-B438-4F01-92E9-DCEBC98537E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9ADC5FB-3916-4CBA-8E8A-EFD632FD2A48}" type="datetimeFigureOut">
              <a:rPr lang="en-US" smtClean="0"/>
              <a:t>8/2/2017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9ADC5FB-3916-4CBA-8E8A-EFD632FD2A48}" type="datetimeFigureOut">
              <a:rPr lang="en-US" smtClean="0"/>
              <a:t>8/2/2017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69EDA13-B438-4F01-92E9-DCEBC98537E5}"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8.xml"/><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pbs.org/newshour/bb/schools-dealing-post-election-fallout/"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286000"/>
          </a:xfrm>
        </p:spPr>
        <p:txBody>
          <a:bodyPr>
            <a:normAutofit/>
          </a:bodyPr>
          <a:lstStyle/>
          <a:p>
            <a:endParaRPr lang="en-US" sz="2000" dirty="0"/>
          </a:p>
          <a:p>
            <a:r>
              <a:rPr lang="en-US" sz="2000" dirty="0" smtClean="0"/>
              <a:t>Meg Heubeck</a:t>
            </a:r>
          </a:p>
          <a:p>
            <a:r>
              <a:rPr lang="en-US" sz="2000" dirty="0" smtClean="0"/>
              <a:t>Director of instruction</a:t>
            </a:r>
          </a:p>
          <a:p>
            <a:r>
              <a:rPr lang="en-US" sz="2000" dirty="0" smtClean="0"/>
              <a:t>UVA Center for Politics</a:t>
            </a:r>
          </a:p>
          <a:p>
            <a:r>
              <a:rPr lang="en-US" sz="2000" dirty="0" smtClean="0"/>
              <a:t>Youth leadership Initiative</a:t>
            </a:r>
            <a:endParaRPr lang="en-US" sz="2000" dirty="0"/>
          </a:p>
        </p:txBody>
      </p:sp>
      <p:sp>
        <p:nvSpPr>
          <p:cNvPr id="2" name="Title 1"/>
          <p:cNvSpPr>
            <a:spLocks noGrp="1"/>
          </p:cNvSpPr>
          <p:nvPr>
            <p:ph type="ctrTitle"/>
          </p:nvPr>
        </p:nvSpPr>
        <p:spPr/>
        <p:txBody>
          <a:bodyPr/>
          <a:lstStyle/>
          <a:p>
            <a:r>
              <a:rPr lang="en-US" dirty="0" smtClean="0"/>
              <a:t>Taking the ‘Dis out of Civil Discourse</a:t>
            </a:r>
            <a:endParaRPr lang="en-US" dirty="0"/>
          </a:p>
        </p:txBody>
      </p:sp>
    </p:spTree>
    <p:extLst>
      <p:ext uri="{BB962C8B-B14F-4D97-AF65-F5344CB8AC3E}">
        <p14:creationId xmlns:p14="http://schemas.microsoft.com/office/powerpoint/2010/main" val="2870960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Teaching Civil discourse…</a:t>
            </a:r>
            <a:endParaRPr lang="en-US" dirty="0"/>
          </a:p>
        </p:txBody>
      </p:sp>
      <p:sp>
        <p:nvSpPr>
          <p:cNvPr id="4" name="Content Placeholder 3"/>
          <p:cNvSpPr>
            <a:spLocks noGrp="1"/>
          </p:cNvSpPr>
          <p:nvPr>
            <p:ph sz="quarter" idx="2"/>
          </p:nvPr>
        </p:nvSpPr>
        <p:spPr/>
        <p:txBody>
          <a:bodyPr/>
          <a:lstStyle/>
          <a:p>
            <a:r>
              <a:rPr lang="en-US" dirty="0" smtClean="0"/>
              <a:t>Empowering citizens to talk about politics</a:t>
            </a:r>
          </a:p>
          <a:p>
            <a:r>
              <a:rPr lang="en-US" dirty="0" smtClean="0"/>
              <a:t>Making people feel welcome</a:t>
            </a:r>
          </a:p>
          <a:p>
            <a:r>
              <a:rPr lang="en-US" dirty="0" smtClean="0"/>
              <a:t>Providing resources for learning about political topics</a:t>
            </a:r>
          </a:p>
          <a:p>
            <a:r>
              <a:rPr lang="en-US" dirty="0" smtClean="0"/>
              <a:t>Creating a safe space</a:t>
            </a:r>
            <a:endParaRPr lang="en-US" dirty="0"/>
          </a:p>
        </p:txBody>
      </p:sp>
      <p:pic>
        <p:nvPicPr>
          <p:cNvPr id="7" name="Content Placeholder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800600" y="2438400"/>
            <a:ext cx="4038600" cy="3733800"/>
          </a:xfrm>
        </p:spPr>
      </p:pic>
      <p:sp>
        <p:nvSpPr>
          <p:cNvPr id="6" name="Title 5"/>
          <p:cNvSpPr>
            <a:spLocks noGrp="1"/>
          </p:cNvSpPr>
          <p:nvPr>
            <p:ph type="title"/>
          </p:nvPr>
        </p:nvSpPr>
        <p:spPr/>
        <p:txBody>
          <a:bodyPr/>
          <a:lstStyle/>
          <a:p>
            <a:r>
              <a:rPr lang="en-US" dirty="0" smtClean="0"/>
              <a:t>Talking Turkey….. </a:t>
            </a:r>
            <a:endParaRPr lang="en-US" dirty="0"/>
          </a:p>
        </p:txBody>
      </p:sp>
    </p:spTree>
    <p:extLst>
      <p:ext uri="{BB962C8B-B14F-4D97-AF65-F5344CB8AC3E}">
        <p14:creationId xmlns:p14="http://schemas.microsoft.com/office/powerpoint/2010/main" val="675230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a:t>
            </a:r>
            <a:endParaRPr lang="en-US" dirty="0"/>
          </a:p>
        </p:txBody>
      </p:sp>
      <p:sp>
        <p:nvSpPr>
          <p:cNvPr id="3" name="Text Placeholder 2"/>
          <p:cNvSpPr>
            <a:spLocks noGrp="1"/>
          </p:cNvSpPr>
          <p:nvPr>
            <p:ph type="body" idx="2"/>
          </p:nvPr>
        </p:nvSpPr>
        <p:spPr/>
        <p:txBody>
          <a:bodyPr/>
          <a:lstStyle/>
          <a:p>
            <a:r>
              <a:rPr lang="en-US" dirty="0" smtClean="0"/>
              <a:t>Rules for Classroom Discussion/Social Contract</a:t>
            </a:r>
          </a:p>
          <a:p>
            <a:r>
              <a:rPr lang="en-US" dirty="0" smtClean="0"/>
              <a:t>Resources for finding credible information on relevant topics:</a:t>
            </a:r>
          </a:p>
          <a:p>
            <a:r>
              <a:rPr lang="en-US" dirty="0" smtClean="0"/>
              <a:t>Immigration</a:t>
            </a:r>
          </a:p>
          <a:p>
            <a:r>
              <a:rPr lang="en-US" dirty="0" smtClean="0"/>
              <a:t>The Economy</a:t>
            </a:r>
          </a:p>
          <a:p>
            <a:r>
              <a:rPr lang="en-US" dirty="0" smtClean="0"/>
              <a:t>Health Care</a:t>
            </a:r>
          </a:p>
          <a:p>
            <a:r>
              <a:rPr lang="en-US" dirty="0" smtClean="0"/>
              <a:t>Civil Liberties/Terrorism</a:t>
            </a:r>
          </a:p>
          <a:p>
            <a:r>
              <a:rPr lang="en-US" dirty="0" smtClean="0"/>
              <a:t>… More to come!!!!! </a:t>
            </a:r>
            <a:endParaRPr lang="en-US" dirty="0"/>
          </a:p>
        </p:txBody>
      </p:sp>
      <p:pic>
        <p:nvPicPr>
          <p:cNvPr id="5" name="Content Placeholder 4"/>
          <p:cNvPicPr>
            <a:picLocks noGrp="1" noChangeAspect="1"/>
          </p:cNvPicPr>
          <p:nvPr>
            <p:ph sz="quarter" idx="1"/>
          </p:nvPr>
        </p:nvPicPr>
        <p:blipFill rotWithShape="1">
          <a:blip r:embed="rId2">
            <a:extLst>
              <a:ext uri="{28A0092B-C50C-407E-A947-70E740481C1C}">
                <a14:useLocalDpi xmlns:a14="http://schemas.microsoft.com/office/drawing/2010/main" val="0"/>
              </a:ext>
            </a:extLst>
          </a:blip>
          <a:srcRect t="26999"/>
          <a:stretch/>
        </p:blipFill>
        <p:spPr>
          <a:xfrm>
            <a:off x="3048000" y="685800"/>
            <a:ext cx="5638800" cy="2625435"/>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4200" y="3505200"/>
            <a:ext cx="1743075" cy="261937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8839" y="3505199"/>
            <a:ext cx="3838575" cy="2619375"/>
          </a:xfrm>
          <a:prstGeom prst="rect">
            <a:avLst/>
          </a:prstGeom>
        </p:spPr>
      </p:pic>
    </p:spTree>
    <p:extLst>
      <p:ext uri="{BB962C8B-B14F-4D97-AF65-F5344CB8AC3E}">
        <p14:creationId xmlns:p14="http://schemas.microsoft.com/office/powerpoint/2010/main" val="2850670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going on in our schools?</a:t>
            </a:r>
            <a:endParaRPr lang="en-US" dirty="0"/>
          </a:p>
        </p:txBody>
      </p:sp>
      <p:sp>
        <p:nvSpPr>
          <p:cNvPr id="3" name="Text Placeholder 2"/>
          <p:cNvSpPr>
            <a:spLocks noGrp="1"/>
          </p:cNvSpPr>
          <p:nvPr>
            <p:ph type="body" idx="2"/>
          </p:nvPr>
        </p:nvSpPr>
        <p:spPr>
          <a:xfrm>
            <a:off x="381000" y="2209800"/>
            <a:ext cx="2362200" cy="4144963"/>
          </a:xfrm>
        </p:spPr>
        <p:txBody>
          <a:bodyPr/>
          <a:lstStyle/>
          <a:p>
            <a:r>
              <a:rPr lang="en-US" dirty="0" err="1" smtClean="0"/>
              <a:t>Souther</a:t>
            </a:r>
            <a:r>
              <a:rPr lang="en-US" dirty="0" smtClean="0"/>
              <a:t> Poverty Law Center</a:t>
            </a:r>
          </a:p>
          <a:p>
            <a:endParaRPr lang="en-US" dirty="0"/>
          </a:p>
          <a:p>
            <a:r>
              <a:rPr lang="en-US" sz="1800" dirty="0" smtClean="0"/>
              <a:t>Survey of  over 10,000 teachers, administrators and </a:t>
            </a:r>
            <a:r>
              <a:rPr lang="en-US" sz="1800" dirty="0" err="1" smtClean="0"/>
              <a:t>counselours</a:t>
            </a:r>
            <a:r>
              <a:rPr lang="en-US" sz="1800" dirty="0" smtClean="0"/>
              <a:t> from across the nation.</a:t>
            </a:r>
            <a:endParaRPr lang="en-US" sz="1800" dirty="0"/>
          </a:p>
        </p:txBody>
      </p:sp>
      <p:sp>
        <p:nvSpPr>
          <p:cNvPr id="4" name="Content Placeholder 3"/>
          <p:cNvSpPr>
            <a:spLocks noGrp="1"/>
          </p:cNvSpPr>
          <p:nvPr>
            <p:ph sz="quarter" idx="1"/>
          </p:nvPr>
        </p:nvSpPr>
        <p:spPr/>
        <p:txBody>
          <a:bodyPr>
            <a:normAutofit fontScale="77500" lnSpcReduction="20000"/>
          </a:bodyPr>
          <a:lstStyle/>
          <a:p>
            <a:r>
              <a:rPr lang="en-US" dirty="0"/>
              <a:t>American schools are increasingly segregated along racial, ethnic and economic lines. </a:t>
            </a:r>
            <a:endParaRPr lang="en-US" dirty="0" smtClean="0"/>
          </a:p>
          <a:p>
            <a:r>
              <a:rPr lang="en-US" dirty="0" smtClean="0"/>
              <a:t>Total </a:t>
            </a:r>
            <a:r>
              <a:rPr lang="en-US" dirty="0"/>
              <a:t>number of public schools: 98,454</a:t>
            </a:r>
          </a:p>
          <a:p>
            <a:r>
              <a:rPr lang="en-US" dirty="0"/>
              <a:t>Percentage of students who are from low-income families: 51</a:t>
            </a:r>
          </a:p>
          <a:p>
            <a:r>
              <a:rPr lang="en-US" dirty="0"/>
              <a:t>Percentage of students who are Hispanic: 25</a:t>
            </a:r>
          </a:p>
          <a:p>
            <a:r>
              <a:rPr lang="en-US" dirty="0"/>
              <a:t>Percentage of students who are African American: 16</a:t>
            </a:r>
          </a:p>
          <a:p>
            <a:r>
              <a:rPr lang="en-US" dirty="0"/>
              <a:t>Percentage of students who are students of color: 50</a:t>
            </a:r>
          </a:p>
          <a:p>
            <a:r>
              <a:rPr lang="en-US" dirty="0"/>
              <a:t>Percentage of schools that are 70% or more minority: 26</a:t>
            </a:r>
          </a:p>
          <a:p>
            <a:r>
              <a:rPr lang="en-US" dirty="0"/>
              <a:t>Percentage of schools that are 70% or more white: 42</a:t>
            </a:r>
          </a:p>
          <a:p>
            <a:r>
              <a:rPr lang="en-US" dirty="0"/>
              <a:t>Percentage of schools with less than 70% of one racial group: 32</a:t>
            </a:r>
          </a:p>
          <a:p>
            <a:endParaRPr lang="en-US" dirty="0"/>
          </a:p>
        </p:txBody>
      </p:sp>
    </p:spTree>
    <p:extLst>
      <p:ext uri="{BB962C8B-B14F-4D97-AF65-F5344CB8AC3E}">
        <p14:creationId xmlns:p14="http://schemas.microsoft.com/office/powerpoint/2010/main" val="4238539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 Placeholder 2"/>
          <p:cNvSpPr>
            <a:spLocks noGrp="1"/>
          </p:cNvSpPr>
          <p:nvPr>
            <p:ph type="body" idx="2"/>
          </p:nvPr>
        </p:nvSpPr>
        <p:spPr/>
        <p:txBody>
          <a:bodyPr/>
          <a:lstStyle/>
          <a:p>
            <a:endParaRPr lang="en-US" dirty="0"/>
          </a:p>
        </p:txBody>
      </p:sp>
      <p:sp>
        <p:nvSpPr>
          <p:cNvPr id="4" name="Content Placeholder 3"/>
          <p:cNvSpPr>
            <a:spLocks noGrp="1"/>
          </p:cNvSpPr>
          <p:nvPr>
            <p:ph sz="quarter" idx="1"/>
          </p:nvPr>
        </p:nvSpPr>
        <p:spPr/>
        <p:txBody>
          <a:bodyPr>
            <a:normAutofit fontScale="77500" lnSpcReduction="20000"/>
          </a:bodyPr>
          <a:lstStyle/>
          <a:p>
            <a:r>
              <a:rPr lang="en-US" dirty="0"/>
              <a:t>Nine out of 10 educators who responded have seen a negative impact on students’ mood and behavior following the election; most of them worry about the continuing impact for the remainder of the school year</a:t>
            </a:r>
            <a:r>
              <a:rPr lang="en-US" dirty="0" smtClean="0"/>
              <a:t>.</a:t>
            </a:r>
          </a:p>
          <a:p>
            <a:endParaRPr lang="en-US" dirty="0"/>
          </a:p>
          <a:p>
            <a:r>
              <a:rPr lang="en-US" dirty="0"/>
              <a:t>Eight in 10 report heightened anxiety on the part of marginalized students, including immigrants, Muslims, African Americans and LGBT students</a:t>
            </a:r>
            <a:r>
              <a:rPr lang="en-US" dirty="0" smtClean="0"/>
              <a:t>.</a:t>
            </a:r>
          </a:p>
          <a:p>
            <a:endParaRPr lang="en-US" dirty="0"/>
          </a:p>
          <a:p>
            <a:r>
              <a:rPr lang="en-US" dirty="0"/>
              <a:t>Four in 10 have heard derogatory language directed at students of color, Muslims, immigrants and people based on gender or sexual orientation</a:t>
            </a:r>
            <a:r>
              <a:rPr lang="en-US" dirty="0" smtClean="0"/>
              <a:t>.</a:t>
            </a:r>
          </a:p>
          <a:p>
            <a:endParaRPr lang="en-US" dirty="0"/>
          </a:p>
          <a:p>
            <a:r>
              <a:rPr lang="en-US" dirty="0"/>
              <a:t>Half said that students were targeting each other based on which candidate they’d supported</a:t>
            </a:r>
            <a:r>
              <a:rPr lang="en-US" dirty="0" smtClean="0"/>
              <a:t>.</a:t>
            </a:r>
            <a:endParaRPr lang="en-US" dirty="0"/>
          </a:p>
        </p:txBody>
      </p:sp>
    </p:spTree>
    <p:extLst>
      <p:ext uri="{BB962C8B-B14F-4D97-AF65-F5344CB8AC3E}">
        <p14:creationId xmlns:p14="http://schemas.microsoft.com/office/powerpoint/2010/main" val="1399597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(cont.)</a:t>
            </a:r>
            <a:endParaRPr lang="en-US" dirty="0"/>
          </a:p>
        </p:txBody>
      </p:sp>
      <p:sp>
        <p:nvSpPr>
          <p:cNvPr id="3" name="Text Placeholder 2"/>
          <p:cNvSpPr>
            <a:spLocks noGrp="1"/>
          </p:cNvSpPr>
          <p:nvPr>
            <p:ph type="body" idx="2"/>
          </p:nvPr>
        </p:nvSpPr>
        <p:spPr/>
        <p:txBody>
          <a:bodyPr/>
          <a:lstStyle/>
          <a:p>
            <a:endParaRPr lang="en-US" dirty="0"/>
          </a:p>
        </p:txBody>
      </p:sp>
      <p:sp>
        <p:nvSpPr>
          <p:cNvPr id="4" name="Content Placeholder 3"/>
          <p:cNvSpPr>
            <a:spLocks noGrp="1"/>
          </p:cNvSpPr>
          <p:nvPr>
            <p:ph sz="quarter" idx="1"/>
          </p:nvPr>
        </p:nvSpPr>
        <p:spPr/>
        <p:txBody>
          <a:bodyPr>
            <a:normAutofit fontScale="77500" lnSpcReduction="20000"/>
          </a:bodyPr>
          <a:lstStyle/>
          <a:p>
            <a:r>
              <a:rPr lang="en-US" dirty="0"/>
              <a:t>Although two-thirds report that administrators have been “responsive,” four out of 10 don’t think their schools have action plans to respond to incidents of hate and bias</a:t>
            </a:r>
            <a:r>
              <a:rPr lang="en-US" dirty="0" smtClean="0"/>
              <a:t>.</a:t>
            </a:r>
          </a:p>
          <a:p>
            <a:endParaRPr lang="en-US" dirty="0"/>
          </a:p>
          <a:p>
            <a:r>
              <a:rPr lang="en-US" dirty="0"/>
              <a:t>Over 2,500 educators described specific incidents of bigotry and harassment that can be directly traced to election rhetoric. These incidents include graffiti (including swastikas), assaults on students and teachers, property damage, fights and threats of violence</a:t>
            </a:r>
            <a:r>
              <a:rPr lang="en-US" dirty="0" smtClean="0"/>
              <a:t>.</a:t>
            </a:r>
          </a:p>
          <a:p>
            <a:endParaRPr lang="en-US" dirty="0"/>
          </a:p>
          <a:p>
            <a:r>
              <a:rPr lang="en-US" dirty="0"/>
              <a:t>Because of the heightened emotion, half are hesitant to discuss the election in class. Some principals have told teachers to refrain from discussing or addressing the election in any way.</a:t>
            </a:r>
          </a:p>
          <a:p>
            <a:endParaRPr lang="en-US" dirty="0"/>
          </a:p>
        </p:txBody>
      </p:sp>
    </p:spTree>
    <p:extLst>
      <p:ext uri="{BB962C8B-B14F-4D97-AF65-F5344CB8AC3E}">
        <p14:creationId xmlns:p14="http://schemas.microsoft.com/office/powerpoint/2010/main" val="494990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4038600" cy="1477328"/>
          </a:xfrm>
          <a:prstGeom prst="rect">
            <a:avLst/>
          </a:prstGeom>
        </p:spPr>
        <p:txBody>
          <a:bodyPr wrap="square">
            <a:spAutoFit/>
          </a:bodyPr>
          <a:lstStyle/>
          <a:p>
            <a:r>
              <a:rPr lang="en-US" dirty="0"/>
              <a:t>“The slurs have been written on assignments. ‘Send the Muslims back because they are responsible for 9/11.’” </a:t>
            </a:r>
            <a:r>
              <a:rPr lang="en-US" b="1" dirty="0"/>
              <a:t>— HIGH SCHOOL TEACHER, MINNESOTA</a:t>
            </a:r>
            <a:endParaRPr lang="en-US" dirty="0"/>
          </a:p>
        </p:txBody>
      </p:sp>
      <p:sp>
        <p:nvSpPr>
          <p:cNvPr id="3" name="Rectangle 2"/>
          <p:cNvSpPr/>
          <p:nvPr/>
        </p:nvSpPr>
        <p:spPr>
          <a:xfrm>
            <a:off x="685800" y="2209800"/>
            <a:ext cx="4038600" cy="1477328"/>
          </a:xfrm>
          <a:prstGeom prst="rect">
            <a:avLst/>
          </a:prstGeom>
        </p:spPr>
        <p:txBody>
          <a:bodyPr wrap="square">
            <a:spAutoFit/>
          </a:bodyPr>
          <a:lstStyle/>
          <a:p>
            <a:r>
              <a:rPr lang="en-US" dirty="0"/>
              <a:t>“A proud proclamation of racism was made by a student after the election: ‘Bet those black people are really scared now.’” </a:t>
            </a:r>
            <a:r>
              <a:rPr lang="en-US" b="1" dirty="0"/>
              <a:t>— HIGH SCHOOL TEACHER, MICHIGAN</a:t>
            </a:r>
            <a:endParaRPr lang="en-US" dirty="0"/>
          </a:p>
        </p:txBody>
      </p:sp>
      <p:sp>
        <p:nvSpPr>
          <p:cNvPr id="4" name="Rectangle 3"/>
          <p:cNvSpPr/>
          <p:nvPr/>
        </p:nvSpPr>
        <p:spPr>
          <a:xfrm>
            <a:off x="524741" y="4114800"/>
            <a:ext cx="4360717" cy="1754326"/>
          </a:xfrm>
          <a:prstGeom prst="rect">
            <a:avLst/>
          </a:prstGeom>
        </p:spPr>
        <p:txBody>
          <a:bodyPr wrap="square">
            <a:spAutoFit/>
          </a:bodyPr>
          <a:lstStyle/>
          <a:p>
            <a:r>
              <a:rPr lang="en-US" dirty="0"/>
              <a:t>“Kids saying, ‘Trump won, you’re going back to Mexico!’ Boys grabbing girls, cornering girls against lockers. Kids yelling, ‘Trump won, so [there will] be less people here soon.’” </a:t>
            </a:r>
            <a:r>
              <a:rPr lang="en-US" b="1" dirty="0"/>
              <a:t>— HIGH SCHOOL TEACHER, KANSAS</a:t>
            </a:r>
            <a:endParaRPr lang="en-US"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7482"/>
          <a:stretch/>
        </p:blipFill>
        <p:spPr>
          <a:xfrm>
            <a:off x="4710545" y="1066800"/>
            <a:ext cx="3940372" cy="3196147"/>
          </a:xfrm>
          <a:prstGeom prst="rect">
            <a:avLst/>
          </a:prstGeom>
        </p:spPr>
      </p:pic>
    </p:spTree>
    <p:extLst>
      <p:ext uri="{BB962C8B-B14F-4D97-AF65-F5344CB8AC3E}">
        <p14:creationId xmlns:p14="http://schemas.microsoft.com/office/powerpoint/2010/main" val="2957750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19200"/>
            <a:ext cx="8077200" cy="2031325"/>
          </a:xfrm>
          <a:prstGeom prst="rect">
            <a:avLst/>
          </a:prstGeom>
        </p:spPr>
        <p:txBody>
          <a:bodyPr wrap="square">
            <a:spAutoFit/>
          </a:bodyPr>
          <a:lstStyle/>
          <a:p>
            <a:r>
              <a:rPr lang="en-US" dirty="0"/>
              <a:t>“Kids did a ‘mock’ election where they got to vote for president and two of 32 kids voted for Trump (this was all before the actual election). One of the students who voted for Trump expressed that he felt kids were judging him for his choice and the teacher defended his position and right to have his own vote. He then said to the class, ‘I just want him to win so he can get rid of all the Mexicans.’ He himself is an immigrant from Bosnia.”</a:t>
            </a:r>
            <a:r>
              <a:rPr lang="en-US" b="1" dirty="0"/>
              <a:t>— ELEMENTARY TEACHER, COLORADO</a:t>
            </a:r>
            <a:endParaRPr lang="en-US" dirty="0"/>
          </a:p>
        </p:txBody>
      </p:sp>
      <p:sp>
        <p:nvSpPr>
          <p:cNvPr id="3" name="Rectangle 2"/>
          <p:cNvSpPr/>
          <p:nvPr/>
        </p:nvSpPr>
        <p:spPr>
          <a:xfrm>
            <a:off x="381000" y="4419600"/>
            <a:ext cx="8077200" cy="1477328"/>
          </a:xfrm>
          <a:prstGeom prst="rect">
            <a:avLst/>
          </a:prstGeom>
        </p:spPr>
        <p:txBody>
          <a:bodyPr wrap="square">
            <a:spAutoFit/>
          </a:bodyPr>
          <a:lstStyle/>
          <a:p>
            <a:r>
              <a:rPr lang="en-US" dirty="0"/>
              <a:t>“The day after the election, white students in my school walked down the halls harassing their students of color. One student went around asking, ‘Are you legal?’ to each student he passed. Another student told his black classmate to ‘Go back to Haiti because this is our country now.’” </a:t>
            </a:r>
            <a:r>
              <a:rPr lang="en-US" b="1" dirty="0"/>
              <a:t>— MIDDLE SCHOOL STUDENT TEACHER, MASSACHUSETTS</a:t>
            </a:r>
            <a:endParaRPr lang="en-US" dirty="0"/>
          </a:p>
        </p:txBody>
      </p:sp>
    </p:spTree>
    <p:extLst>
      <p:ext uri="{BB962C8B-B14F-4D97-AF65-F5344CB8AC3E}">
        <p14:creationId xmlns:p14="http://schemas.microsoft.com/office/powerpoint/2010/main" val="1890341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3733800" cy="1477328"/>
          </a:xfrm>
          <a:prstGeom prst="rect">
            <a:avLst/>
          </a:prstGeom>
        </p:spPr>
        <p:txBody>
          <a:bodyPr wrap="square">
            <a:spAutoFit/>
          </a:bodyPr>
          <a:lstStyle/>
          <a:p>
            <a:r>
              <a:rPr lang="en-US" dirty="0"/>
              <a:t>“There is a lack of trust in the school right now. Many students are unclear as to how to talk to each other.” </a:t>
            </a:r>
            <a:r>
              <a:rPr lang="en-US" b="1" dirty="0"/>
              <a:t>— HIGH SCHOOL TEACHER, WASHINGTON</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571500"/>
            <a:ext cx="4286250" cy="5715000"/>
          </a:xfrm>
          <a:prstGeom prst="rect">
            <a:avLst/>
          </a:prstGeom>
        </p:spPr>
      </p:pic>
    </p:spTree>
    <p:extLst>
      <p:ext uri="{BB962C8B-B14F-4D97-AF65-F5344CB8AC3E}">
        <p14:creationId xmlns:p14="http://schemas.microsoft.com/office/powerpoint/2010/main" val="4079784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How students feel:</a:t>
            </a:r>
            <a:endParaRPr lang="en-US" dirty="0"/>
          </a:p>
        </p:txBody>
      </p:sp>
      <p:sp>
        <p:nvSpPr>
          <p:cNvPr id="3" name="Text Placeholder 2"/>
          <p:cNvSpPr>
            <a:spLocks noGrp="1"/>
          </p:cNvSpPr>
          <p:nvPr>
            <p:ph type="body" sz="half" idx="3"/>
          </p:nvPr>
        </p:nvSpPr>
        <p:spPr/>
        <p:txBody>
          <a:bodyPr/>
          <a:lstStyle/>
          <a:p>
            <a:r>
              <a:rPr lang="en-US" dirty="0" smtClean="0"/>
              <a:t>What can we do?</a:t>
            </a:r>
            <a:endParaRPr lang="en-US" dirty="0"/>
          </a:p>
        </p:txBody>
      </p:sp>
      <p:sp>
        <p:nvSpPr>
          <p:cNvPr id="4" name="Content Placeholder 3"/>
          <p:cNvSpPr>
            <a:spLocks noGrp="1"/>
          </p:cNvSpPr>
          <p:nvPr>
            <p:ph sz="quarter" idx="2"/>
          </p:nvPr>
        </p:nvSpPr>
        <p:spPr/>
        <p:txBody>
          <a:bodyPr/>
          <a:lstStyle/>
          <a:p>
            <a:r>
              <a:rPr lang="en-US" dirty="0" smtClean="0">
                <a:hlinkClick r:id="rId2"/>
              </a:rPr>
              <a:t>America's students talk about the election</a:t>
            </a:r>
            <a:endParaRPr lang="en-US" dirty="0"/>
          </a:p>
        </p:txBody>
      </p:sp>
      <p:sp>
        <p:nvSpPr>
          <p:cNvPr id="5" name="Content Placeholder 4"/>
          <p:cNvSpPr>
            <a:spLocks noGrp="1"/>
          </p:cNvSpPr>
          <p:nvPr>
            <p:ph sz="quarter" idx="4"/>
          </p:nvPr>
        </p:nvSpPr>
        <p:spPr/>
        <p:txBody>
          <a:bodyPr/>
          <a:lstStyle/>
          <a:p>
            <a:r>
              <a:rPr lang="en-US" dirty="0" smtClean="0"/>
              <a:t>Increase civic education</a:t>
            </a:r>
          </a:p>
          <a:p>
            <a:r>
              <a:rPr lang="en-US" dirty="0" smtClean="0"/>
              <a:t>Support the study of social studies</a:t>
            </a:r>
          </a:p>
          <a:p>
            <a:r>
              <a:rPr lang="en-US" dirty="0" smtClean="0"/>
              <a:t>Learn the skills of civil discourse</a:t>
            </a:r>
          </a:p>
          <a:p>
            <a:r>
              <a:rPr lang="en-US" dirty="0" smtClean="0"/>
              <a:t>End social/economic isolation</a:t>
            </a:r>
          </a:p>
          <a:p>
            <a:endParaRPr lang="en-US" dirty="0"/>
          </a:p>
        </p:txBody>
      </p:sp>
      <p:sp>
        <p:nvSpPr>
          <p:cNvPr id="6" name="Title 5"/>
          <p:cNvSpPr>
            <a:spLocks noGrp="1"/>
          </p:cNvSpPr>
          <p:nvPr>
            <p:ph type="title"/>
          </p:nvPr>
        </p:nvSpPr>
        <p:spPr/>
        <p:txBody>
          <a:bodyPr>
            <a:normAutofit fontScale="90000"/>
          </a:bodyPr>
          <a:lstStyle/>
          <a:p>
            <a:r>
              <a:rPr lang="en-US" dirty="0" smtClean="0"/>
              <a:t>We are at a unique place in American History….</a:t>
            </a:r>
            <a:endParaRPr lang="en-US" dirty="0"/>
          </a:p>
        </p:txBody>
      </p:sp>
    </p:spTree>
    <p:extLst>
      <p:ext uri="{BB962C8B-B14F-4D97-AF65-F5344CB8AC3E}">
        <p14:creationId xmlns:p14="http://schemas.microsoft.com/office/powerpoint/2010/main" val="2833447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Youth Leadership Initiative</a:t>
            </a:r>
            <a:endParaRPr lang="en-US" dirty="0"/>
          </a:p>
        </p:txBody>
      </p:sp>
      <p:sp>
        <p:nvSpPr>
          <p:cNvPr id="3" name="Text Placeholder 2"/>
          <p:cNvSpPr>
            <a:spLocks noGrp="1"/>
          </p:cNvSpPr>
          <p:nvPr>
            <p:ph type="body" idx="2"/>
          </p:nvPr>
        </p:nvSpPr>
        <p:spPr/>
        <p:txBody>
          <a:bodyPr/>
          <a:lstStyle/>
          <a:p>
            <a:r>
              <a:rPr lang="en-US" dirty="0" smtClean="0"/>
              <a:t>Started in 1998</a:t>
            </a:r>
          </a:p>
          <a:p>
            <a:r>
              <a:rPr lang="en-US" dirty="0" smtClean="0"/>
              <a:t>Over 70,000 Registered educators</a:t>
            </a:r>
          </a:p>
          <a:p>
            <a:r>
              <a:rPr lang="en-US" dirty="0" smtClean="0"/>
              <a:t>Provides FREE civics resources for K-12 educators</a:t>
            </a:r>
          </a:p>
          <a:p>
            <a:r>
              <a:rPr lang="en-US" dirty="0" smtClean="0"/>
              <a:t>Mock Election</a:t>
            </a:r>
          </a:p>
          <a:p>
            <a:r>
              <a:rPr lang="en-US" dirty="0" smtClean="0"/>
              <a:t>E-Congress</a:t>
            </a:r>
          </a:p>
          <a:p>
            <a:r>
              <a:rPr lang="en-US" dirty="0" smtClean="0"/>
              <a:t>Over 100 Lesson Plans</a:t>
            </a:r>
          </a:p>
          <a:p>
            <a:r>
              <a:rPr lang="en-US" dirty="0" smtClean="0"/>
              <a:t>Interactive Games</a:t>
            </a:r>
          </a:p>
          <a:p>
            <a:endParaRPr lang="en-US" dirty="0" smtClean="0"/>
          </a:p>
          <a:p>
            <a:endParaRPr lang="en-US" dirty="0"/>
          </a:p>
        </p:txBody>
      </p:sp>
      <p:pic>
        <p:nvPicPr>
          <p:cNvPr id="5" name="Content Placeholder 4"/>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3200400" y="685800"/>
            <a:ext cx="5562600" cy="5714999"/>
          </a:xfrm>
        </p:spPr>
      </p:pic>
    </p:spTree>
    <p:extLst>
      <p:ext uri="{BB962C8B-B14F-4D97-AF65-F5344CB8AC3E}">
        <p14:creationId xmlns:p14="http://schemas.microsoft.com/office/powerpoint/2010/main" val="48762809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50</TotalTime>
  <Words>670</Words>
  <Application>Microsoft Office PowerPoint</Application>
  <PresentationFormat>On-screen Show (4:3)</PresentationFormat>
  <Paragraphs>70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Taking the ‘Dis out of Civil Discourse</vt:lpstr>
      <vt:lpstr>What’s going on in our schools?</vt:lpstr>
      <vt:lpstr>Results:</vt:lpstr>
      <vt:lpstr>Results (cont.)</vt:lpstr>
      <vt:lpstr>PowerPoint Presentation</vt:lpstr>
      <vt:lpstr>PowerPoint Presentation</vt:lpstr>
      <vt:lpstr>PowerPoint Presentation</vt:lpstr>
      <vt:lpstr>We are at a unique place in American History….</vt:lpstr>
      <vt:lpstr>The Youth Leadership Initiative</vt:lpstr>
      <vt:lpstr>Talking Turkey….. </vt:lpstr>
      <vt:lpstr>Materials: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the ‘Dis out of Civil Discourse</dc:title>
  <dc:creator>Heubeck, Margaret F. (Meg) (mfh2n)</dc:creator>
  <cp:lastModifiedBy>Heubeck, Margaret F. (Meg) (mfh2n)</cp:lastModifiedBy>
  <cp:revision>7</cp:revision>
  <dcterms:created xsi:type="dcterms:W3CDTF">2017-01-28T11:49:12Z</dcterms:created>
  <dcterms:modified xsi:type="dcterms:W3CDTF">2017-08-02T17:46:06Z</dcterms:modified>
</cp:coreProperties>
</file>