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7/13/2021</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smtClean="0"/>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7/13/2021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7/13/2021</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frame.io/reviews/346ce078-cc35-4645-968b-4cdf76cc4d8a/56ebf2d9-3b30-43c6-94e1-d58032290587" TargetMode="External"/><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freedomhouse.org/explore-the-map?type=fiw&amp;year=2021"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ivethirtyeight.com/features/how-much-danger-is-american-democracy-in/"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Nativism_(politics)"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Illiberal_democracy"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wikipedia.org/wiki/Authoritarianism"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Engravers MT" panose="02090707080505020304" pitchFamily="18" charset="0"/>
              </a:rPr>
              <a:t>Rebuilding Democracy</a:t>
            </a:r>
            <a:endParaRPr lang="en-US" dirty="0">
              <a:latin typeface="Engravers MT" panose="02090707080505020304" pitchFamily="18" charset="0"/>
            </a:endParaRPr>
          </a:p>
        </p:txBody>
      </p:sp>
      <p:sp>
        <p:nvSpPr>
          <p:cNvPr id="3" name="Subtitle 2"/>
          <p:cNvSpPr>
            <a:spLocks noGrp="1"/>
          </p:cNvSpPr>
          <p:nvPr>
            <p:ph type="subTitle" idx="1"/>
          </p:nvPr>
        </p:nvSpPr>
        <p:spPr/>
        <p:txBody>
          <a:bodyPr/>
          <a:lstStyle/>
          <a:p>
            <a:r>
              <a:rPr lang="en-US" dirty="0" smtClean="0"/>
              <a:t>What citizens can do! Civic Engagement in action</a:t>
            </a:r>
          </a:p>
          <a:p>
            <a:r>
              <a:rPr lang="en-US" dirty="0" smtClean="0"/>
              <a:t>Youth Leadership Initiative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171" y="4830076"/>
            <a:ext cx="2365057" cy="1247324"/>
          </a:xfrm>
          <a:prstGeom prst="rect">
            <a:avLst/>
          </a:prstGeom>
        </p:spPr>
      </p:pic>
    </p:spTree>
    <p:extLst>
      <p:ext uri="{BB962C8B-B14F-4D97-AF65-F5344CB8AC3E}">
        <p14:creationId xmlns:p14="http://schemas.microsoft.com/office/powerpoint/2010/main" val="1139661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a:t>
            </a:r>
            <a:br>
              <a:rPr lang="en-US" dirty="0" smtClean="0"/>
            </a:br>
            <a:r>
              <a:rPr lang="en-US" dirty="0" smtClean="0"/>
              <a:t>Europe v. </a:t>
            </a:r>
            <a:r>
              <a:rPr lang="en-US" dirty="0" err="1" smtClean="0"/>
              <a:t>usa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4114" y="1262743"/>
            <a:ext cx="4861455" cy="3205742"/>
          </a:xfrm>
        </p:spPr>
      </p:pic>
      <p:sp>
        <p:nvSpPr>
          <p:cNvPr id="4" name="Text Placeholder 3"/>
          <p:cNvSpPr>
            <a:spLocks noGrp="1"/>
          </p:cNvSpPr>
          <p:nvPr>
            <p:ph type="body" sz="half" idx="2"/>
          </p:nvPr>
        </p:nvSpPr>
        <p:spPr/>
        <p:txBody>
          <a:bodyPr/>
          <a:lstStyle/>
          <a:p>
            <a:r>
              <a:rPr lang="en-US" dirty="0" smtClean="0"/>
              <a:t>Why has POPULISM become popular around the world?</a:t>
            </a:r>
          </a:p>
          <a:p>
            <a:r>
              <a:rPr lang="en-US" dirty="0" smtClean="0"/>
              <a:t>What challenges  is democracy facing in Europe?</a:t>
            </a:r>
          </a:p>
          <a:p>
            <a:r>
              <a:rPr lang="en-US" dirty="0" smtClean="0"/>
              <a:t>Are these challenges similar to those  found in the US? </a:t>
            </a:r>
            <a:endParaRPr lang="en-US" dirty="0"/>
          </a:p>
        </p:txBody>
      </p:sp>
      <p:sp>
        <p:nvSpPr>
          <p:cNvPr id="6" name="Rectangle 5"/>
          <p:cNvSpPr/>
          <p:nvPr/>
        </p:nvSpPr>
        <p:spPr>
          <a:xfrm>
            <a:off x="3021875" y="406178"/>
            <a:ext cx="6096000" cy="646331"/>
          </a:xfrm>
          <a:prstGeom prst="rect">
            <a:avLst/>
          </a:prstGeom>
        </p:spPr>
        <p:txBody>
          <a:bodyPr>
            <a:spAutoFit/>
          </a:bodyPr>
          <a:lstStyle/>
          <a:p>
            <a:r>
              <a:rPr lang="en-US" dirty="0">
                <a:hlinkClick r:id="rId3"/>
              </a:rPr>
              <a:t>regions_europe.mp4 - Review Link - April 26, 2021 - Frame.io</a:t>
            </a:r>
            <a:endParaRPr lang="en-US" dirty="0"/>
          </a:p>
        </p:txBody>
      </p:sp>
    </p:spTree>
    <p:extLst>
      <p:ext uri="{BB962C8B-B14F-4D97-AF65-F5344CB8AC3E}">
        <p14:creationId xmlns:p14="http://schemas.microsoft.com/office/powerpoint/2010/main" val="3693142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76" t="7222" r="1724" b="6494"/>
          <a:stretch/>
        </p:blipFill>
        <p:spPr>
          <a:xfrm>
            <a:off x="1410789" y="670560"/>
            <a:ext cx="9596846" cy="4902926"/>
          </a:xfrm>
          <a:prstGeom prst="rect">
            <a:avLst/>
          </a:prstGeom>
        </p:spPr>
      </p:pic>
      <p:sp>
        <p:nvSpPr>
          <p:cNvPr id="3" name="Rectangle 2"/>
          <p:cNvSpPr/>
          <p:nvPr/>
        </p:nvSpPr>
        <p:spPr>
          <a:xfrm>
            <a:off x="3455985" y="152791"/>
            <a:ext cx="3851824" cy="369332"/>
          </a:xfrm>
          <a:prstGeom prst="rect">
            <a:avLst/>
          </a:prstGeom>
        </p:spPr>
        <p:txBody>
          <a:bodyPr wrap="none">
            <a:spAutoFit/>
          </a:bodyPr>
          <a:lstStyle/>
          <a:p>
            <a:r>
              <a:rPr lang="en-US" dirty="0">
                <a:hlinkClick r:id="rId3"/>
              </a:rPr>
              <a:t>Explore the Map | Freedom House</a:t>
            </a:r>
            <a:endParaRPr lang="en-US" dirty="0"/>
          </a:p>
        </p:txBody>
      </p:sp>
    </p:spTree>
    <p:extLst>
      <p:ext uri="{BB962C8B-B14F-4D97-AF65-F5344CB8AC3E}">
        <p14:creationId xmlns:p14="http://schemas.microsoft.com/office/powerpoint/2010/main" val="1415881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rank your community?</a:t>
            </a:r>
            <a:endParaRPr lang="en-US" dirty="0"/>
          </a:p>
        </p:txBody>
      </p:sp>
      <p:sp>
        <p:nvSpPr>
          <p:cNvPr id="4" name="Text Placeholder 3"/>
          <p:cNvSpPr>
            <a:spLocks noGrp="1"/>
          </p:cNvSpPr>
          <p:nvPr>
            <p:ph type="body" sz="half" idx="2"/>
          </p:nvPr>
        </p:nvSpPr>
        <p:spPr/>
        <p:txBody>
          <a:bodyPr/>
          <a:lstStyle/>
          <a:p>
            <a:r>
              <a:rPr lang="en-US" dirty="0" smtClean="0"/>
              <a:t>What needs to change  in  YOUR community to bring democracy back to health?</a:t>
            </a:r>
          </a:p>
          <a:p>
            <a:r>
              <a:rPr lang="en-US" dirty="0" smtClean="0"/>
              <a:t>What one  action  can you and your peers take to start that process?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730750" y="1124215"/>
            <a:ext cx="6011863" cy="400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73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71" y="259041"/>
            <a:ext cx="2961967" cy="2406518"/>
          </a:xfrm>
        </p:spPr>
        <p:txBody>
          <a:bodyPr/>
          <a:lstStyle/>
          <a:p>
            <a:r>
              <a:rPr lang="en-US" dirty="0" smtClean="0"/>
              <a:t>Creating a Vision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6613" y="687976"/>
            <a:ext cx="4905649" cy="5016137"/>
          </a:xfrm>
        </p:spPr>
      </p:pic>
      <p:sp>
        <p:nvSpPr>
          <p:cNvPr id="4" name="Text Placeholder 3"/>
          <p:cNvSpPr>
            <a:spLocks noGrp="1"/>
          </p:cNvSpPr>
          <p:nvPr>
            <p:ph type="body" sz="half" idx="2"/>
          </p:nvPr>
        </p:nvSpPr>
        <p:spPr>
          <a:xfrm>
            <a:off x="1444671" y="2665559"/>
            <a:ext cx="2883489" cy="2873092"/>
          </a:xfrm>
        </p:spPr>
        <p:txBody>
          <a:bodyPr>
            <a:normAutofit/>
          </a:bodyPr>
          <a:lstStyle/>
          <a:p>
            <a:r>
              <a:rPr lang="en-US" dirty="0" smtClean="0"/>
              <a:t>Imagine what your community will look  like when your action has been SUCCESSFULLY implemented.</a:t>
            </a:r>
          </a:p>
          <a:p>
            <a:r>
              <a:rPr lang="en-US" dirty="0" smtClean="0"/>
              <a:t>Why does this image suggest a healthy democracy? </a:t>
            </a:r>
            <a:endParaRPr lang="en-US" dirty="0"/>
          </a:p>
        </p:txBody>
      </p:sp>
    </p:spTree>
    <p:extLst>
      <p:ext uri="{BB962C8B-B14F-4D97-AF65-F5344CB8AC3E}">
        <p14:creationId xmlns:p14="http://schemas.microsoft.com/office/powerpoint/2010/main" val="2875160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3916" r="13916"/>
          <a:stretch>
            <a:fillRect/>
          </a:stretch>
        </p:blipFill>
        <p:spPr/>
      </p:pic>
      <p:sp>
        <p:nvSpPr>
          <p:cNvPr id="4" name="Text Placeholder 3"/>
          <p:cNvSpPr>
            <a:spLocks noGrp="1"/>
          </p:cNvSpPr>
          <p:nvPr>
            <p:ph type="body" sz="half" idx="2"/>
          </p:nvPr>
        </p:nvSpPr>
        <p:spPr/>
        <p:txBody>
          <a:bodyPr>
            <a:normAutofit lnSpcReduction="10000"/>
          </a:bodyPr>
          <a:lstStyle/>
          <a:p>
            <a:r>
              <a:rPr lang="en-US" dirty="0" smtClean="0"/>
              <a:t>We  have discussed many causes for the backslide of democracy in the recent past. What do you think is the most legitimate cause  and what do you think will bring democracy back?</a:t>
            </a:r>
          </a:p>
          <a:p>
            <a:r>
              <a:rPr lang="en-US" dirty="0" smtClean="0"/>
              <a:t>How important is citizen engagement to the health of  a democratic republic?</a:t>
            </a:r>
            <a:endParaRPr lang="en-US" dirty="0"/>
          </a:p>
        </p:txBody>
      </p:sp>
    </p:spTree>
    <p:extLst>
      <p:ext uri="{BB962C8B-B14F-4D97-AF65-F5344CB8AC3E}">
        <p14:creationId xmlns:p14="http://schemas.microsoft.com/office/powerpoint/2010/main" val="1868192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anose="02090707080505020304" pitchFamily="18" charset="0"/>
              </a:rPr>
              <a:t>How Much Danger is democracy in? </a:t>
            </a:r>
            <a:endParaRPr lang="en-US" dirty="0">
              <a:latin typeface="Engravers MT" panose="02090707080505020304" pitchFamily="18" charset="0"/>
            </a:endParaRPr>
          </a:p>
        </p:txBody>
      </p:sp>
      <p:sp>
        <p:nvSpPr>
          <p:cNvPr id="3" name="Text Placeholder 2"/>
          <p:cNvSpPr>
            <a:spLocks noGrp="1"/>
          </p:cNvSpPr>
          <p:nvPr>
            <p:ph type="body" idx="1"/>
          </p:nvPr>
        </p:nvSpPr>
        <p:spPr>
          <a:xfrm>
            <a:off x="4042488" y="1860482"/>
            <a:ext cx="4488794" cy="801943"/>
          </a:xfrm>
        </p:spPr>
        <p:txBody>
          <a:bodyPr>
            <a:normAutofit fontScale="85000" lnSpcReduction="20000"/>
          </a:bodyPr>
          <a:lstStyle/>
          <a:p>
            <a:r>
              <a:rPr lang="en-US" u="sng" dirty="0">
                <a:hlinkClick r:id="rId2"/>
              </a:rPr>
              <a:t>https://www.fivethirtyeight.com/features/how-much-danger-is-american-democracy-in/</a:t>
            </a:r>
            <a:endParaRPr lang="en-US" dirty="0"/>
          </a:p>
        </p:txBody>
      </p:sp>
      <p:pic>
        <p:nvPicPr>
          <p:cNvPr id="7" name="Content Placeholder 6" descr="SlackChat_0112-4×3"/>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091543" y="2662425"/>
            <a:ext cx="5817326" cy="3381324"/>
          </a:xfrm>
          <a:prstGeom prst="rect">
            <a:avLst/>
          </a:prstGeom>
          <a:noFill/>
          <a:ln>
            <a:noFill/>
          </a:ln>
        </p:spPr>
      </p:pic>
    </p:spTree>
    <p:extLst>
      <p:ext uri="{BB962C8B-B14F-4D97-AF65-F5344CB8AC3E}">
        <p14:creationId xmlns:p14="http://schemas.microsoft.com/office/powerpoint/2010/main" val="3765139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40465" y="145831"/>
            <a:ext cx="2961967" cy="2406518"/>
          </a:xfrm>
        </p:spPr>
        <p:txBody>
          <a:bodyPr/>
          <a:lstStyle/>
          <a:p>
            <a:r>
              <a:rPr lang="en-US" dirty="0" smtClean="0">
                <a:latin typeface="Engravers MT" panose="02090707080505020304" pitchFamily="18" charset="0"/>
              </a:rPr>
              <a:t>Nativism</a:t>
            </a:r>
            <a:endParaRPr lang="en-US" dirty="0">
              <a:latin typeface="Engravers MT" panose="02090707080505020304" pitchFamily="18" charset="0"/>
            </a:endParaRPr>
          </a:p>
        </p:txBody>
      </p:sp>
      <p:sp>
        <p:nvSpPr>
          <p:cNvPr id="9" name="Text Placeholder 8"/>
          <p:cNvSpPr>
            <a:spLocks noGrp="1"/>
          </p:cNvSpPr>
          <p:nvPr>
            <p:ph type="body" sz="half" idx="2"/>
          </p:nvPr>
        </p:nvSpPr>
        <p:spPr>
          <a:xfrm>
            <a:off x="1444671" y="2552349"/>
            <a:ext cx="2961967" cy="2901323"/>
          </a:xfrm>
        </p:spPr>
        <p:txBody>
          <a:bodyPr>
            <a:normAutofit fontScale="70000" lnSpcReduction="20000"/>
          </a:bodyPr>
          <a:lstStyle/>
          <a:p>
            <a:r>
              <a:rPr lang="en-US" dirty="0">
                <a:latin typeface="Engravers MT" panose="02090707080505020304" pitchFamily="18" charset="0"/>
              </a:rPr>
              <a:t>Nativism is the political policy of promoting the interests of native inhabitants against those of immigrants, including the support of immigration-restriction measures. In scholarly studies, nativism is a standard technical term, although those who hold this political view do not typically accept the label. </a:t>
            </a:r>
            <a:r>
              <a:rPr lang="en-US" dirty="0">
                <a:latin typeface="Engravers MT" panose="02090707080505020304" pitchFamily="18" charset="0"/>
                <a:hlinkClick r:id="rId2"/>
              </a:rPr>
              <a:t>Wikipedia</a:t>
            </a:r>
            <a:endParaRPr lang="en-US" dirty="0">
              <a:latin typeface="Engravers MT" panose="02090707080505020304" pitchFamily="18" charset="0"/>
            </a:endParaRPr>
          </a:p>
        </p:txBody>
      </p:sp>
      <p:pic>
        <p:nvPicPr>
          <p:cNvPr id="10" name="Content Placeholder 9" descr="https://fivethirtyeight.com/wp-content/uploads/2021/01/Screen-Shot-2021-01-12-at-3.00.04-PM.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30750" y="798973"/>
            <a:ext cx="6011863" cy="4654699"/>
          </a:xfrm>
          <a:prstGeom prst="rect">
            <a:avLst/>
          </a:prstGeom>
          <a:noFill/>
          <a:ln>
            <a:noFill/>
          </a:ln>
        </p:spPr>
      </p:pic>
    </p:spTree>
    <p:extLst>
      <p:ext uri="{BB962C8B-B14F-4D97-AF65-F5344CB8AC3E}">
        <p14:creationId xmlns:p14="http://schemas.microsoft.com/office/powerpoint/2010/main" val="402043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71" y="407087"/>
            <a:ext cx="2961967" cy="2406518"/>
          </a:xfrm>
        </p:spPr>
        <p:txBody>
          <a:bodyPr/>
          <a:lstStyle/>
          <a:p>
            <a:r>
              <a:rPr lang="en-US" dirty="0" smtClean="0">
                <a:latin typeface="Engravers MT" panose="02090707080505020304" pitchFamily="18" charset="0"/>
              </a:rPr>
              <a:t>Illiberal</a:t>
            </a:r>
            <a:br>
              <a:rPr lang="en-US" dirty="0" smtClean="0">
                <a:latin typeface="Engravers MT" panose="02090707080505020304" pitchFamily="18" charset="0"/>
              </a:rPr>
            </a:br>
            <a:r>
              <a:rPr lang="en-US" dirty="0" smtClean="0">
                <a:latin typeface="Engravers MT" panose="02090707080505020304" pitchFamily="18" charset="0"/>
              </a:rPr>
              <a:t>Democracy</a:t>
            </a:r>
            <a:endParaRPr lang="en-US" dirty="0">
              <a:latin typeface="Engravers MT" panose="02090707080505020304" pitchFamily="18" charset="0"/>
            </a:endParaRPr>
          </a:p>
        </p:txBody>
      </p:sp>
      <p:sp>
        <p:nvSpPr>
          <p:cNvPr id="4" name="Text Placeholder 3"/>
          <p:cNvSpPr>
            <a:spLocks noGrp="1"/>
          </p:cNvSpPr>
          <p:nvPr>
            <p:ph type="body" sz="half" idx="2"/>
          </p:nvPr>
        </p:nvSpPr>
        <p:spPr>
          <a:xfrm>
            <a:off x="1297577" y="2813605"/>
            <a:ext cx="3109061" cy="2640067"/>
          </a:xfrm>
        </p:spPr>
        <p:txBody>
          <a:bodyPr>
            <a:normAutofit fontScale="77500" lnSpcReduction="20000"/>
          </a:bodyPr>
          <a:lstStyle/>
          <a:p>
            <a:r>
              <a:rPr lang="en-US" dirty="0">
                <a:latin typeface="Engravers MT" panose="02090707080505020304" pitchFamily="18" charset="0"/>
              </a:rPr>
              <a:t>An illiberal democracy is a governing system in which, although elections take place, citizens are cut off from knowledge about the activities of those who exercise real power because of the lack of civil liberties; thus it is not an open society. </a:t>
            </a:r>
            <a:r>
              <a:rPr lang="en-US" dirty="0">
                <a:latin typeface="Engravers MT" panose="02090707080505020304" pitchFamily="18" charset="0"/>
                <a:hlinkClick r:id="rId2"/>
              </a:rPr>
              <a:t>Wikipedia</a:t>
            </a:r>
            <a:endParaRPr lang="en-US" dirty="0">
              <a:latin typeface="Engravers MT" panose="02090707080505020304" pitchFamily="18" charset="0"/>
            </a:endParaRPr>
          </a:p>
        </p:txBody>
      </p:sp>
      <p:pic>
        <p:nvPicPr>
          <p:cNvPr id="5" name="Content Placeholder 4" descr="https://fivethirtyeight.com/wp-content/uploads/2021/01/chat.democracy-backsliding-3.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6861" y="798513"/>
            <a:ext cx="5179641" cy="4659312"/>
          </a:xfrm>
          <a:prstGeom prst="rect">
            <a:avLst/>
          </a:prstGeom>
          <a:noFill/>
          <a:ln>
            <a:noFill/>
          </a:ln>
        </p:spPr>
      </p:pic>
    </p:spTree>
    <p:extLst>
      <p:ext uri="{BB962C8B-B14F-4D97-AF65-F5344CB8AC3E}">
        <p14:creationId xmlns:p14="http://schemas.microsoft.com/office/powerpoint/2010/main" val="111614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anose="02090707080505020304" pitchFamily="18" charset="0"/>
              </a:rPr>
              <a:t>How do we measure democracy? </a:t>
            </a:r>
            <a:endParaRPr lang="en-US" dirty="0">
              <a:latin typeface="Engravers MT" panose="02090707080505020304" pitchFamily="18" charset="0"/>
            </a:endParaRPr>
          </a:p>
        </p:txBody>
      </p:sp>
      <p:sp>
        <p:nvSpPr>
          <p:cNvPr id="4" name="Text Placeholder 3"/>
          <p:cNvSpPr>
            <a:spLocks noGrp="1"/>
          </p:cNvSpPr>
          <p:nvPr>
            <p:ph type="body" sz="half" idx="2"/>
          </p:nvPr>
        </p:nvSpPr>
        <p:spPr/>
        <p:txBody>
          <a:bodyPr/>
          <a:lstStyle/>
          <a:p>
            <a:r>
              <a:rPr lang="en-US" dirty="0" smtClean="0">
                <a:latin typeface="Engravers MT" panose="02090707080505020304" pitchFamily="18" charset="0"/>
              </a:rPr>
              <a:t>Conceptualizing and Measuring Democracy:</a:t>
            </a:r>
          </a:p>
          <a:p>
            <a:r>
              <a:rPr lang="en-US" dirty="0" smtClean="0">
                <a:latin typeface="Engravers MT" panose="02090707080505020304" pitchFamily="18" charset="0"/>
              </a:rPr>
              <a:t>Tools </a:t>
            </a:r>
            <a:endParaRPr lang="en-US" dirty="0">
              <a:latin typeface="Engravers MT" panose="02090707080505020304" pitchFamily="18" charset="0"/>
            </a:endParaRPr>
          </a:p>
        </p:txBody>
      </p:sp>
      <p:pic>
        <p:nvPicPr>
          <p:cNvPr id="5" name="Content Placeholder 4" descr="https://fivethirtyeight.com/wp-content/uploads/2021/01/chat-democracy-backsliding-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1605" y="914400"/>
            <a:ext cx="5619275" cy="4539272"/>
          </a:xfrm>
          <a:prstGeom prst="rect">
            <a:avLst/>
          </a:prstGeom>
          <a:noFill/>
          <a:ln>
            <a:noFill/>
          </a:ln>
        </p:spPr>
      </p:pic>
    </p:spTree>
    <p:extLst>
      <p:ext uri="{BB962C8B-B14F-4D97-AF65-F5344CB8AC3E}">
        <p14:creationId xmlns:p14="http://schemas.microsoft.com/office/powerpoint/2010/main" val="202242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anose="02090707080505020304" pitchFamily="18" charset="0"/>
              </a:rPr>
              <a:t>Public opinion </a:t>
            </a:r>
            <a:endParaRPr lang="en-US" dirty="0">
              <a:latin typeface="Engravers MT" panose="02090707080505020304" pitchFamily="18" charset="0"/>
            </a:endParaRPr>
          </a:p>
        </p:txBody>
      </p:sp>
      <p:sp>
        <p:nvSpPr>
          <p:cNvPr id="4" name="Text Placeholder 3"/>
          <p:cNvSpPr>
            <a:spLocks noGrp="1"/>
          </p:cNvSpPr>
          <p:nvPr>
            <p:ph type="body" sz="half" idx="2"/>
          </p:nvPr>
        </p:nvSpPr>
        <p:spPr/>
        <p:txBody>
          <a:bodyPr/>
          <a:lstStyle/>
          <a:p>
            <a:r>
              <a:rPr lang="en-US" dirty="0" smtClean="0">
                <a:latin typeface="Engravers MT" panose="02090707080505020304" pitchFamily="18" charset="0"/>
              </a:rPr>
              <a:t>Why might  some Americans  be less optimistic about democracy? </a:t>
            </a:r>
            <a:endParaRPr lang="en-US" dirty="0">
              <a:latin typeface="Engravers MT" panose="02090707080505020304" pitchFamily="18" charset="0"/>
            </a:endParaRPr>
          </a:p>
        </p:txBody>
      </p:sp>
      <p:pic>
        <p:nvPicPr>
          <p:cNvPr id="5" name="Content Placeholder 4" descr="https://fivethirtyeight.com/wp-content/uploads/2020/08/MazumderKoerth-AUTHORITARIANISM-0804.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8894" y="798513"/>
            <a:ext cx="4675574" cy="4659312"/>
          </a:xfrm>
          <a:prstGeom prst="rect">
            <a:avLst/>
          </a:prstGeom>
          <a:noFill/>
          <a:ln>
            <a:noFill/>
          </a:ln>
        </p:spPr>
      </p:pic>
    </p:spTree>
    <p:extLst>
      <p:ext uri="{BB962C8B-B14F-4D97-AF65-F5344CB8AC3E}">
        <p14:creationId xmlns:p14="http://schemas.microsoft.com/office/powerpoint/2010/main" val="207687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491" y="798973"/>
            <a:ext cx="3196147" cy="2406518"/>
          </a:xfrm>
        </p:spPr>
        <p:txBody>
          <a:bodyPr/>
          <a:lstStyle/>
          <a:p>
            <a:r>
              <a:rPr lang="en-US" dirty="0" smtClean="0"/>
              <a:t>Authoritarianism</a:t>
            </a:r>
            <a:br>
              <a:rPr lang="en-US" dirty="0" smtClean="0"/>
            </a:br>
            <a:endParaRPr lang="en-US" dirty="0"/>
          </a:p>
        </p:txBody>
      </p:sp>
      <p:sp>
        <p:nvSpPr>
          <p:cNvPr id="4" name="Text Placeholder 3"/>
          <p:cNvSpPr>
            <a:spLocks noGrp="1"/>
          </p:cNvSpPr>
          <p:nvPr>
            <p:ph type="body" sz="half" idx="2"/>
          </p:nvPr>
        </p:nvSpPr>
        <p:spPr>
          <a:xfrm>
            <a:off x="1271451" y="2935525"/>
            <a:ext cx="3196147" cy="2846966"/>
          </a:xfrm>
        </p:spPr>
        <p:txBody>
          <a:bodyPr>
            <a:normAutofit fontScale="70000" lnSpcReduction="20000"/>
          </a:bodyPr>
          <a:lstStyle/>
          <a:p>
            <a:r>
              <a:rPr lang="en-US" dirty="0">
                <a:latin typeface="Engravers MT" panose="02090707080505020304" pitchFamily="18" charset="0"/>
              </a:rPr>
              <a:t>Authoritarianism</a:t>
            </a:r>
          </a:p>
          <a:p>
            <a:r>
              <a:rPr lang="en-US" dirty="0">
                <a:latin typeface="Engravers MT" panose="02090707080505020304" pitchFamily="18" charset="0"/>
              </a:rPr>
              <a:t>Form of government</a:t>
            </a:r>
          </a:p>
          <a:p>
            <a:r>
              <a:rPr lang="en-US" dirty="0" smtClean="0">
                <a:latin typeface="Engravers MT" panose="02090707080505020304" pitchFamily="18" charset="0"/>
              </a:rPr>
              <a:t>Authoritarianism </a:t>
            </a:r>
            <a:r>
              <a:rPr lang="en-US" dirty="0">
                <a:latin typeface="Engravers MT" panose="02090707080505020304" pitchFamily="18" charset="0"/>
              </a:rPr>
              <a:t>is a form of government characterized by the rejection of political plurality, the use of a strong central power to preserve the political status quo, and reductions in the rule of law, separation of powers, and democratic voting. </a:t>
            </a:r>
            <a:r>
              <a:rPr lang="en-US" dirty="0">
                <a:latin typeface="Engravers MT" panose="02090707080505020304" pitchFamily="18" charset="0"/>
                <a:hlinkClick r:id="rId2"/>
              </a:rPr>
              <a:t>Wikipedia</a:t>
            </a:r>
            <a:endParaRPr lang="en-US" dirty="0">
              <a:latin typeface="Engravers MT" panose="02090707080505020304" pitchFamily="18" charset="0"/>
            </a:endParaRPr>
          </a:p>
          <a:p>
            <a:endParaRPr lang="en-US" dirty="0"/>
          </a:p>
        </p:txBody>
      </p:sp>
      <p:pic>
        <p:nvPicPr>
          <p:cNvPr id="5" name="Content Placeholder 4" descr="https://fivethirtyeight.com/wp-content/uploads/2021/01/chat-democracy-backsliding-4.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8134" y="1872343"/>
            <a:ext cx="6011863" cy="3378926"/>
          </a:xfrm>
          <a:prstGeom prst="rect">
            <a:avLst/>
          </a:prstGeom>
          <a:noFill/>
          <a:ln>
            <a:noFill/>
          </a:ln>
        </p:spPr>
      </p:pic>
    </p:spTree>
    <p:extLst>
      <p:ext uri="{BB962C8B-B14F-4D97-AF65-F5344CB8AC3E}">
        <p14:creationId xmlns:p14="http://schemas.microsoft.com/office/powerpoint/2010/main" val="270009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civil discourse</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0897" t="4992" r="4434" b="9280"/>
          <a:stretch/>
        </p:blipFill>
        <p:spPr>
          <a:xfrm rot="5400000">
            <a:off x="4990735" y="392612"/>
            <a:ext cx="5685250" cy="5425440"/>
          </a:xfrm>
        </p:spPr>
      </p:pic>
    </p:spTree>
    <p:extLst>
      <p:ext uri="{BB962C8B-B14F-4D97-AF65-F5344CB8AC3E}">
        <p14:creationId xmlns:p14="http://schemas.microsoft.com/office/powerpoint/2010/main" val="367746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197532" y="1706880"/>
            <a:ext cx="2856411" cy="24732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46172" y="2586446"/>
            <a:ext cx="2124891" cy="923330"/>
          </a:xfrm>
          <a:prstGeom prst="rect">
            <a:avLst/>
          </a:prstGeom>
          <a:noFill/>
        </p:spPr>
        <p:txBody>
          <a:bodyPr wrap="square" rtlCol="0">
            <a:spAutoFit/>
          </a:bodyPr>
          <a:lstStyle/>
          <a:p>
            <a:r>
              <a:rPr lang="en-US" dirty="0" smtClean="0"/>
              <a:t>Characteristics of a HEALTHY DEMOCRACY</a:t>
            </a:r>
            <a:endParaRPr lang="en-US" dirty="0"/>
          </a:p>
        </p:txBody>
      </p:sp>
      <p:sp>
        <p:nvSpPr>
          <p:cNvPr id="4" name="Oval 3"/>
          <p:cNvSpPr/>
          <p:nvPr/>
        </p:nvSpPr>
        <p:spPr>
          <a:xfrm>
            <a:off x="990602" y="705561"/>
            <a:ext cx="2386149" cy="1332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AND FAIR ELECTIONS</a:t>
            </a:r>
            <a:endParaRPr lang="en-US" dirty="0"/>
          </a:p>
        </p:txBody>
      </p:sp>
      <p:sp>
        <p:nvSpPr>
          <p:cNvPr id="5" name="Oval 4"/>
          <p:cNvSpPr/>
          <p:nvPr/>
        </p:nvSpPr>
        <p:spPr>
          <a:xfrm>
            <a:off x="8233955" y="3248296"/>
            <a:ext cx="2621280" cy="157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EDUCATION FOR ALL</a:t>
            </a:r>
            <a:endParaRPr lang="en-US" dirty="0"/>
          </a:p>
        </p:txBody>
      </p:sp>
      <p:sp>
        <p:nvSpPr>
          <p:cNvPr id="6" name="Oval 5"/>
          <p:cNvSpPr/>
          <p:nvPr/>
        </p:nvSpPr>
        <p:spPr>
          <a:xfrm>
            <a:off x="685802" y="3030694"/>
            <a:ext cx="2621280" cy="157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PRESS  </a:t>
            </a:r>
            <a:endParaRPr lang="en-US" dirty="0"/>
          </a:p>
        </p:txBody>
      </p:sp>
      <p:sp>
        <p:nvSpPr>
          <p:cNvPr id="7" name="Oval 6"/>
          <p:cNvSpPr/>
          <p:nvPr/>
        </p:nvSpPr>
        <p:spPr>
          <a:xfrm>
            <a:off x="8268789" y="583641"/>
            <a:ext cx="2621280" cy="157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FREE  SPEECH</a:t>
            </a:r>
            <a:endParaRPr lang="en-US" dirty="0"/>
          </a:p>
        </p:txBody>
      </p:sp>
      <p:sp>
        <p:nvSpPr>
          <p:cNvPr id="8" name="Oval 7"/>
          <p:cNvSpPr/>
          <p:nvPr/>
        </p:nvSpPr>
        <p:spPr>
          <a:xfrm>
            <a:off x="5679077" y="387643"/>
            <a:ext cx="2621280" cy="157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FLOURISHING ECONOMY</a:t>
            </a:r>
            <a:endParaRPr lang="en-US" dirty="0"/>
          </a:p>
        </p:txBody>
      </p:sp>
      <p:sp>
        <p:nvSpPr>
          <p:cNvPr id="9" name="Oval 8"/>
          <p:cNvSpPr/>
          <p:nvPr/>
        </p:nvSpPr>
        <p:spPr>
          <a:xfrm>
            <a:off x="2667000" y="3701032"/>
            <a:ext cx="2621280" cy="157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DIVERSITY OF OPINION</a:t>
            </a:r>
            <a:endParaRPr lang="en-US" dirty="0"/>
          </a:p>
        </p:txBody>
      </p:sp>
      <p:sp>
        <p:nvSpPr>
          <p:cNvPr id="10" name="Oval 9"/>
          <p:cNvSpPr/>
          <p:nvPr/>
        </p:nvSpPr>
        <p:spPr>
          <a:xfrm>
            <a:off x="6178730" y="3529149"/>
            <a:ext cx="2621280" cy="157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Lack of Political Polarization </a:t>
            </a:r>
            <a:endParaRPr lang="en-US" dirty="0"/>
          </a:p>
        </p:txBody>
      </p:sp>
      <p:sp>
        <p:nvSpPr>
          <p:cNvPr id="11" name="Oval 10"/>
          <p:cNvSpPr/>
          <p:nvPr/>
        </p:nvSpPr>
        <p:spPr>
          <a:xfrm>
            <a:off x="6958149" y="1837619"/>
            <a:ext cx="2621280" cy="157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Quality Civic Education </a:t>
            </a:r>
            <a:endParaRPr lang="en-US" dirty="0"/>
          </a:p>
        </p:txBody>
      </p:sp>
      <p:sp>
        <p:nvSpPr>
          <p:cNvPr id="12" name="Oval 11"/>
          <p:cNvSpPr/>
          <p:nvPr/>
        </p:nvSpPr>
        <p:spPr>
          <a:xfrm>
            <a:off x="2066111" y="1824223"/>
            <a:ext cx="2621280" cy="157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Equality </a:t>
            </a:r>
            <a:endParaRPr lang="en-US" dirty="0"/>
          </a:p>
        </p:txBody>
      </p:sp>
      <p:sp>
        <p:nvSpPr>
          <p:cNvPr id="13" name="Oval 12"/>
          <p:cNvSpPr/>
          <p:nvPr/>
        </p:nvSpPr>
        <p:spPr>
          <a:xfrm>
            <a:off x="3187337" y="148270"/>
            <a:ext cx="2621280" cy="157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Rule of Law</a:t>
            </a:r>
            <a:endParaRPr lang="en-US" dirty="0"/>
          </a:p>
        </p:txBody>
      </p:sp>
      <p:sp>
        <p:nvSpPr>
          <p:cNvPr id="14" name="Oval 13"/>
          <p:cNvSpPr/>
          <p:nvPr/>
        </p:nvSpPr>
        <p:spPr>
          <a:xfrm>
            <a:off x="4272643" y="4454434"/>
            <a:ext cx="2621280" cy="157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Toleration</a:t>
            </a:r>
            <a:endParaRPr lang="en-US" dirty="0"/>
          </a:p>
        </p:txBody>
      </p:sp>
    </p:spTree>
    <p:extLst>
      <p:ext uri="{BB962C8B-B14F-4D97-AF65-F5344CB8AC3E}">
        <p14:creationId xmlns:p14="http://schemas.microsoft.com/office/powerpoint/2010/main" val="189211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143</TotalTime>
  <Words>390</Words>
  <Application>Microsoft Office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Engravers MT</vt:lpstr>
      <vt:lpstr>Rockwell</vt:lpstr>
      <vt:lpstr>Gallery</vt:lpstr>
      <vt:lpstr>Rebuilding Democracy</vt:lpstr>
      <vt:lpstr>How Much Danger is democracy in? </vt:lpstr>
      <vt:lpstr>Nativism</vt:lpstr>
      <vt:lpstr>Illiberal Democracy</vt:lpstr>
      <vt:lpstr>How do we measure democracy? </vt:lpstr>
      <vt:lpstr>Public opinion </vt:lpstr>
      <vt:lpstr>Authoritarianism </vt:lpstr>
      <vt:lpstr>Rules of  civil discourse</vt:lpstr>
      <vt:lpstr>PowerPoint Presentation</vt:lpstr>
      <vt:lpstr>Comparing: Europe v. usa</vt:lpstr>
      <vt:lpstr>PowerPoint Presentation</vt:lpstr>
      <vt:lpstr>Where do you rank your community?</vt:lpstr>
      <vt:lpstr>Creating a Vision</vt:lpstr>
      <vt:lpstr>Think about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Rebuilding Democracy</dc:title>
  <dc:creator>Heubeck, Margaret F (mfh2n)</dc:creator>
  <cp:lastModifiedBy>Heubeck, Margaret F (mfh2n)</cp:lastModifiedBy>
  <cp:revision>17</cp:revision>
  <dcterms:created xsi:type="dcterms:W3CDTF">2021-06-22T13:06:39Z</dcterms:created>
  <dcterms:modified xsi:type="dcterms:W3CDTF">2021-07-13T15:42:49Z</dcterms:modified>
</cp:coreProperties>
</file>