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6"/>
  </p:handout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70" r:id="rId15"/>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6" d="100"/>
          <a:sy n="76" d="100"/>
        </p:scale>
        <p:origin x="946" y="31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E97412A-3689-44B4-8C4C-8AC5575819AB}" type="datetimeFigureOut">
              <a:rPr lang="en-US" smtClean="0"/>
              <a:t>10/9/2019</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8348B49F-11F1-4448-AD35-CDD1620E5EB2}" type="slidenum">
              <a:rPr lang="en-US" smtClean="0"/>
              <a:t>‹#›</a:t>
            </a:fld>
            <a:endParaRPr lang="en-US"/>
          </a:p>
        </p:txBody>
      </p:sp>
    </p:spTree>
    <p:extLst>
      <p:ext uri="{BB962C8B-B14F-4D97-AF65-F5344CB8AC3E}">
        <p14:creationId xmlns:p14="http://schemas.microsoft.com/office/powerpoint/2010/main" val="39028538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10/9/2019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10/9/2019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nstitutioncenter.org/blog/what-the-founders-thought-about-impeachment-and-the-president" TargetMode="External"/><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lihu_Vedder" TargetMode="External"/><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hyperlink" Target="https://en.wikipedia.org/wiki/Thomas_Jefferson_Build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Dreaded I-Word</a:t>
            </a:r>
            <a:endParaRPr lang="en-US" dirty="0"/>
          </a:p>
        </p:txBody>
      </p:sp>
      <p:sp>
        <p:nvSpPr>
          <p:cNvPr id="3" name="Subtitle 2"/>
          <p:cNvSpPr>
            <a:spLocks noGrp="1"/>
          </p:cNvSpPr>
          <p:nvPr>
            <p:ph type="subTitle" idx="1"/>
          </p:nvPr>
        </p:nvSpPr>
        <p:spPr/>
        <p:txBody>
          <a:bodyPr/>
          <a:lstStyle/>
          <a:p>
            <a:r>
              <a:rPr lang="en-US" dirty="0" smtClean="0"/>
              <a:t>Impeachment: The Indispensable Remedy?</a:t>
            </a:r>
          </a:p>
          <a:p>
            <a:r>
              <a:rPr lang="en-US" dirty="0" smtClean="0"/>
              <a:t>What is it?</a:t>
            </a:r>
          </a:p>
          <a:p>
            <a:r>
              <a:rPr lang="en-US" dirty="0" smtClean="0"/>
              <a:t>How does it work?</a:t>
            </a:r>
          </a:p>
          <a:p>
            <a:r>
              <a:rPr lang="en-US" dirty="0" smtClean="0"/>
              <a:t>When should it be used?</a:t>
            </a:r>
          </a:p>
          <a:p>
            <a:endParaRPr lang="en-US" dirty="0"/>
          </a:p>
        </p:txBody>
      </p:sp>
    </p:spTree>
    <p:extLst>
      <p:ext uri="{BB962C8B-B14F-4D97-AF65-F5344CB8AC3E}">
        <p14:creationId xmlns:p14="http://schemas.microsoft.com/office/powerpoint/2010/main" val="3226196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Differences in the Constitutional Convention</a:t>
            </a:r>
            <a:endParaRPr lang="en-US" dirty="0"/>
          </a:p>
        </p:txBody>
      </p:sp>
      <p:sp>
        <p:nvSpPr>
          <p:cNvPr id="3" name="Text Placeholder 2"/>
          <p:cNvSpPr>
            <a:spLocks noGrp="1"/>
          </p:cNvSpPr>
          <p:nvPr>
            <p:ph type="body" idx="1"/>
          </p:nvPr>
        </p:nvSpPr>
        <p:spPr>
          <a:xfrm>
            <a:off x="1429281" y="2110072"/>
            <a:ext cx="4588931" cy="576262"/>
          </a:xfrm>
        </p:spPr>
        <p:txBody>
          <a:bodyPr/>
          <a:lstStyle/>
          <a:p>
            <a:r>
              <a:rPr lang="en-US" dirty="0" smtClean="0"/>
              <a:t>Virginia Plan</a:t>
            </a:r>
            <a:endParaRPr lang="en-US" dirty="0"/>
          </a:p>
        </p:txBody>
      </p:sp>
      <p:sp>
        <p:nvSpPr>
          <p:cNvPr id="4" name="Content Placeholder 3"/>
          <p:cNvSpPr>
            <a:spLocks noGrp="1"/>
          </p:cNvSpPr>
          <p:nvPr>
            <p:ph sz="half" idx="2"/>
          </p:nvPr>
        </p:nvSpPr>
        <p:spPr>
          <a:xfrm>
            <a:off x="1126390" y="2793203"/>
            <a:ext cx="4876800" cy="2547937"/>
          </a:xfrm>
        </p:spPr>
        <p:txBody>
          <a:bodyPr/>
          <a:lstStyle/>
          <a:p>
            <a:r>
              <a:rPr lang="en-US" dirty="0">
                <a:effectLst/>
              </a:rPr>
              <a:t>The Virginia Plan provided for removal of officers upon impeachment and conviction by the federal </a:t>
            </a:r>
            <a:r>
              <a:rPr lang="en-US" dirty="0" smtClean="0">
                <a:effectLst/>
              </a:rPr>
              <a:t>judiciary</a:t>
            </a:r>
            <a:endParaRPr lang="en-US" dirty="0"/>
          </a:p>
        </p:txBody>
      </p:sp>
      <p:sp>
        <p:nvSpPr>
          <p:cNvPr id="5" name="Text Placeholder 4"/>
          <p:cNvSpPr>
            <a:spLocks noGrp="1"/>
          </p:cNvSpPr>
          <p:nvPr>
            <p:ph type="body" sz="quarter" idx="3"/>
          </p:nvPr>
        </p:nvSpPr>
        <p:spPr>
          <a:xfrm>
            <a:off x="6443131" y="2221846"/>
            <a:ext cx="4604280" cy="576262"/>
          </a:xfrm>
        </p:spPr>
        <p:txBody>
          <a:bodyPr/>
          <a:lstStyle/>
          <a:p>
            <a:r>
              <a:rPr lang="en-US" dirty="0" smtClean="0"/>
              <a:t>New Jersey Plan</a:t>
            </a:r>
            <a:endParaRPr lang="en-US" dirty="0"/>
          </a:p>
        </p:txBody>
      </p:sp>
      <p:sp>
        <p:nvSpPr>
          <p:cNvPr id="6" name="Content Placeholder 5"/>
          <p:cNvSpPr>
            <a:spLocks noGrp="1"/>
          </p:cNvSpPr>
          <p:nvPr>
            <p:ph sz="quarter" idx="4"/>
          </p:nvPr>
        </p:nvSpPr>
        <p:spPr>
          <a:xfrm>
            <a:off x="6094412" y="2852877"/>
            <a:ext cx="4876801" cy="2547937"/>
          </a:xfrm>
        </p:spPr>
        <p:txBody>
          <a:bodyPr/>
          <a:lstStyle/>
          <a:p>
            <a:r>
              <a:rPr lang="en-US" dirty="0">
                <a:effectLst/>
              </a:rPr>
              <a:t>New Jersey Plan neglected to include impeachment by the lower house and provided for removal only through application of a majority of the state governors.</a:t>
            </a:r>
          </a:p>
          <a:p>
            <a:endParaRPr lang="en-US" dirty="0"/>
          </a:p>
        </p:txBody>
      </p:sp>
      <p:sp>
        <p:nvSpPr>
          <p:cNvPr id="8" name="TextBox 7"/>
          <p:cNvSpPr txBox="1"/>
          <p:nvPr/>
        </p:nvSpPr>
        <p:spPr>
          <a:xfrm>
            <a:off x="436728" y="4872014"/>
            <a:ext cx="6741993" cy="1477328"/>
          </a:xfrm>
          <a:prstGeom prst="rect">
            <a:avLst/>
          </a:prstGeom>
          <a:noFill/>
        </p:spPr>
        <p:txBody>
          <a:bodyPr wrap="square" rtlCol="0">
            <a:spAutoFit/>
          </a:bodyPr>
          <a:lstStyle/>
          <a:p>
            <a:r>
              <a:rPr lang="en-US" dirty="0"/>
              <a:t>Alexander Hamilton then introduced his own plan based on the British legal system, where governors, Senators and other officials could be removed for “mal- and corrupt conduct” after being charged by the lower house and tried by the upper house.</a:t>
            </a:r>
          </a:p>
        </p:txBody>
      </p:sp>
      <p:sp>
        <p:nvSpPr>
          <p:cNvPr id="9" name="TextBox 8"/>
          <p:cNvSpPr txBox="1"/>
          <p:nvPr/>
        </p:nvSpPr>
        <p:spPr>
          <a:xfrm>
            <a:off x="436728" y="4503761"/>
            <a:ext cx="5022376" cy="400110"/>
          </a:xfrm>
          <a:prstGeom prst="rect">
            <a:avLst/>
          </a:prstGeom>
          <a:noFill/>
        </p:spPr>
        <p:txBody>
          <a:bodyPr wrap="square" rtlCol="0">
            <a:spAutoFit/>
          </a:bodyPr>
          <a:lstStyle/>
          <a:p>
            <a:r>
              <a:rPr lang="en-US" sz="2000" dirty="0" smtClean="0">
                <a:solidFill>
                  <a:schemeClr val="accent1"/>
                </a:solidFill>
              </a:rPr>
              <a:t>The Compromise:</a:t>
            </a:r>
            <a:endParaRPr lang="en-US" sz="2000" dirty="0">
              <a:solidFill>
                <a:schemeClr val="accent1"/>
              </a:solidFill>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9557" t="3396" r="16624" b="27806"/>
          <a:stretch/>
        </p:blipFill>
        <p:spPr>
          <a:xfrm>
            <a:off x="7970292" y="4065577"/>
            <a:ext cx="1869743" cy="2388244"/>
          </a:xfrm>
          <a:prstGeom prst="rect">
            <a:avLst/>
          </a:prstGeom>
        </p:spPr>
      </p:pic>
      <p:sp>
        <p:nvSpPr>
          <p:cNvPr id="11" name="Rectangle 10"/>
          <p:cNvSpPr/>
          <p:nvPr/>
        </p:nvSpPr>
        <p:spPr>
          <a:xfrm>
            <a:off x="2436812" y="168907"/>
            <a:ext cx="6096000" cy="246221"/>
          </a:xfrm>
          <a:prstGeom prst="rect">
            <a:avLst/>
          </a:prstGeom>
        </p:spPr>
        <p:txBody>
          <a:bodyPr>
            <a:spAutoFit/>
          </a:bodyPr>
          <a:lstStyle/>
          <a:p>
            <a:r>
              <a:rPr lang="en-US" sz="1000" dirty="0">
                <a:latin typeface="Times New Roman" panose="02020603050405020304" pitchFamily="18" charset="0"/>
                <a:ea typeface="Calibri" panose="020F0502020204030204" pitchFamily="34" charset="0"/>
              </a:rPr>
              <a:t> </a:t>
            </a:r>
            <a:r>
              <a:rPr lang="en-US" sz="10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https://constitutioncenter.org/blog/what-the-founders-thought-about-impeachment-and-the-president</a:t>
            </a:r>
            <a:endParaRPr lang="en-US" sz="1000" dirty="0"/>
          </a:p>
        </p:txBody>
      </p:sp>
    </p:spTree>
    <p:extLst>
      <p:ext uri="{BB962C8B-B14F-4D97-AF65-F5344CB8AC3E}">
        <p14:creationId xmlns:p14="http://schemas.microsoft.com/office/powerpoint/2010/main" val="142174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388" y="0"/>
            <a:ext cx="6051177" cy="6986528"/>
          </a:xfrm>
          <a:prstGeom prst="rect">
            <a:avLst/>
          </a:prstGeom>
          <a:noFill/>
        </p:spPr>
        <p:txBody>
          <a:bodyPr wrap="square" rtlCol="0">
            <a:spAutoFit/>
          </a:bodyPr>
          <a:lstStyle/>
          <a:p>
            <a:r>
              <a:rPr lang="en-US" sz="2800" dirty="0" smtClean="0"/>
              <a:t>Things to Ponder:</a:t>
            </a:r>
          </a:p>
          <a:p>
            <a:endParaRPr lang="en-US" sz="2800" dirty="0"/>
          </a:p>
          <a:p>
            <a:r>
              <a:rPr lang="en-US" sz="2800" dirty="0" smtClean="0"/>
              <a:t>Is Impeachment a political or legal proceeding?</a:t>
            </a:r>
          </a:p>
          <a:p>
            <a:endParaRPr lang="en-US" sz="2800" dirty="0"/>
          </a:p>
          <a:p>
            <a:r>
              <a:rPr lang="en-US" sz="2800" dirty="0" smtClean="0"/>
              <a:t>Does  an elected official have to commit a crime to be impeached?</a:t>
            </a:r>
          </a:p>
          <a:p>
            <a:endParaRPr lang="en-US" sz="2800" dirty="0"/>
          </a:p>
          <a:p>
            <a:r>
              <a:rPr lang="en-US" sz="2800" dirty="0" smtClean="0"/>
              <a:t>Who decides the definition of “high crimes and treason?” </a:t>
            </a:r>
          </a:p>
          <a:p>
            <a:endParaRPr lang="en-US" sz="2800" dirty="0"/>
          </a:p>
          <a:p>
            <a:r>
              <a:rPr lang="en-US" sz="2800" dirty="0" smtClean="0"/>
              <a:t>Why do you think the Founders did not give the impeachment power to the Judicial Branch?</a:t>
            </a:r>
          </a:p>
          <a:p>
            <a:endParaRPr lang="en-US" sz="2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48" r="6539"/>
          <a:stretch/>
        </p:blipFill>
        <p:spPr>
          <a:xfrm>
            <a:off x="6434144" y="537883"/>
            <a:ext cx="5332034" cy="3684494"/>
          </a:xfrm>
          <a:prstGeom prst="rect">
            <a:avLst/>
          </a:prstGeom>
        </p:spPr>
      </p:pic>
      <p:sp>
        <p:nvSpPr>
          <p:cNvPr id="5" name="Rectangle 4"/>
          <p:cNvSpPr/>
          <p:nvPr/>
        </p:nvSpPr>
        <p:spPr>
          <a:xfrm>
            <a:off x="6333565" y="4410200"/>
            <a:ext cx="6096000" cy="646331"/>
          </a:xfrm>
          <a:prstGeom prst="rect">
            <a:avLst/>
          </a:prstGeom>
        </p:spPr>
        <p:txBody>
          <a:bodyPr>
            <a:spAutoFit/>
          </a:bodyPr>
          <a:lstStyle/>
          <a:p>
            <a:r>
              <a:rPr lang="en-US" dirty="0">
                <a:latin typeface="Times New Roman" panose="02020603050405020304" pitchFamily="18" charset="0"/>
                <a:ea typeface="Calibri" panose="020F0502020204030204" pitchFamily="34" charset="0"/>
              </a:rPr>
              <a:t>Healy, Gene.  </a:t>
            </a:r>
            <a:r>
              <a:rPr lang="en-US" i="1" dirty="0">
                <a:latin typeface="Times New Roman" panose="02020603050405020304" pitchFamily="18" charset="0"/>
                <a:ea typeface="Calibri" panose="020F0502020204030204" pitchFamily="34" charset="0"/>
              </a:rPr>
              <a:t>A Constitutional Safety Valve. </a:t>
            </a:r>
            <a:r>
              <a:rPr lang="en-US" i="1" u="sng" dirty="0">
                <a:latin typeface="Times New Roman" panose="02020603050405020304" pitchFamily="18" charset="0"/>
                <a:ea typeface="Calibri" panose="020F0502020204030204" pitchFamily="34" charset="0"/>
              </a:rPr>
              <a:t>Cato Unbound</a:t>
            </a:r>
            <a:r>
              <a:rPr lang="en-US" i="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March 6, 2019</a:t>
            </a:r>
            <a:endParaRPr lang="en-US" dirty="0"/>
          </a:p>
        </p:txBody>
      </p:sp>
    </p:spTree>
    <p:extLst>
      <p:ext uri="{BB962C8B-B14F-4D97-AF65-F5344CB8AC3E}">
        <p14:creationId xmlns:p14="http://schemas.microsoft.com/office/powerpoint/2010/main" val="3708265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Impeachment Anxiety Syndrome (IAS)</a:t>
            </a:r>
            <a:endParaRPr lang="en-US" dirty="0"/>
          </a:p>
        </p:txBody>
      </p:sp>
      <p:sp>
        <p:nvSpPr>
          <p:cNvPr id="3" name="Content Placeholder 2"/>
          <p:cNvSpPr>
            <a:spLocks noGrp="1"/>
          </p:cNvSpPr>
          <p:nvPr>
            <p:ph sz="half" idx="1"/>
          </p:nvPr>
        </p:nvSpPr>
        <p:spPr>
          <a:xfrm>
            <a:off x="1020389" y="2368923"/>
            <a:ext cx="4876800" cy="3720354"/>
          </a:xfrm>
        </p:spPr>
        <p:txBody>
          <a:bodyPr>
            <a:normAutofit fontScale="92500" lnSpcReduction="20000"/>
          </a:bodyPr>
          <a:lstStyle/>
          <a:p>
            <a:r>
              <a:rPr lang="en-US" dirty="0" smtClean="0"/>
              <a:t>Impeachment is a constitutional safety valve, not to be triggered lightly, but available for public protection when needed.  Yet judging how they talk about it, many of America’s political and intellectual leaders have come to view the remedy itself as a menace to ordered liberty- a sort of doomsday device that the framers, in their perversity, wired into our Constitution</a:t>
            </a:r>
            <a:r>
              <a:rPr lang="en-US" dirty="0" smtClean="0"/>
              <a:t>.</a:t>
            </a:r>
          </a:p>
          <a:p>
            <a:r>
              <a:rPr lang="en-US" dirty="0" smtClean="0"/>
              <a:t>Sometimes referred to as the  Constitutional Nuclear Weapon</a:t>
            </a:r>
            <a:endParaRPr lang="en-US" dirty="0" smtClean="0"/>
          </a:p>
          <a:p>
            <a:r>
              <a:rPr lang="en-US" dirty="0" smtClean="0"/>
              <a:t>Bob Bauer of NYU law terms this belief “Impeachment Anxiety Syndrome” that understates its intensity</a:t>
            </a:r>
          </a:p>
          <a:p>
            <a:r>
              <a:rPr lang="en-US" dirty="0" smtClean="0"/>
              <a:t>Healy, 2019</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2815" y="2288241"/>
            <a:ext cx="4745620" cy="3124200"/>
          </a:xfrm>
        </p:spPr>
      </p:pic>
    </p:spTree>
    <p:extLst>
      <p:ext uri="{BB962C8B-B14F-4D97-AF65-F5344CB8AC3E}">
        <p14:creationId xmlns:p14="http://schemas.microsoft.com/office/powerpoint/2010/main" val="4152464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53" y="0"/>
            <a:ext cx="9905998" cy="1905000"/>
          </a:xfrm>
        </p:spPr>
        <p:txBody>
          <a:bodyPr/>
          <a:lstStyle/>
          <a:p>
            <a:r>
              <a:rPr lang="en-US" dirty="0" smtClean="0"/>
              <a:t>Impeachment in US History</a:t>
            </a:r>
            <a:endParaRPr lang="en-US" dirty="0"/>
          </a:p>
        </p:txBody>
      </p:sp>
      <p:sp>
        <p:nvSpPr>
          <p:cNvPr id="3" name="Text Placeholder 2"/>
          <p:cNvSpPr>
            <a:spLocks noGrp="1"/>
          </p:cNvSpPr>
          <p:nvPr>
            <p:ph type="body" idx="1"/>
          </p:nvPr>
        </p:nvSpPr>
        <p:spPr>
          <a:xfrm>
            <a:off x="1429280" y="1362076"/>
            <a:ext cx="4588931" cy="576262"/>
          </a:xfrm>
        </p:spPr>
        <p:txBody>
          <a:bodyPr/>
          <a:lstStyle/>
          <a:p>
            <a:r>
              <a:rPr lang="en-US" dirty="0" smtClean="0"/>
              <a:t>Andrew Johnson</a:t>
            </a:r>
            <a:endParaRPr lang="en-US" dirty="0"/>
          </a:p>
        </p:txBody>
      </p:sp>
      <p:sp>
        <p:nvSpPr>
          <p:cNvPr id="4" name="Content Placeholder 3"/>
          <p:cNvSpPr>
            <a:spLocks noGrp="1"/>
          </p:cNvSpPr>
          <p:nvPr>
            <p:ph sz="half" idx="2"/>
          </p:nvPr>
        </p:nvSpPr>
        <p:spPr>
          <a:xfrm>
            <a:off x="1501643" y="2132543"/>
            <a:ext cx="4876800" cy="1328738"/>
          </a:xfrm>
        </p:spPr>
        <p:txBody>
          <a:bodyPr/>
          <a:lstStyle/>
          <a:p>
            <a:r>
              <a:rPr lang="en-US" dirty="0" smtClean="0"/>
              <a:t>February  24, 1868</a:t>
            </a:r>
          </a:p>
          <a:p>
            <a:r>
              <a:rPr lang="en-US" dirty="0" smtClean="0"/>
              <a:t>Violation  of the Tenure of Office Act</a:t>
            </a:r>
          </a:p>
          <a:p>
            <a:r>
              <a:rPr lang="en-US" dirty="0" smtClean="0"/>
              <a:t>Senate Failed  to convict</a:t>
            </a:r>
            <a:endParaRPr lang="en-US" dirty="0"/>
          </a:p>
        </p:txBody>
      </p:sp>
      <p:sp>
        <p:nvSpPr>
          <p:cNvPr id="5" name="Text Placeholder 4"/>
          <p:cNvSpPr>
            <a:spLocks noGrp="1"/>
          </p:cNvSpPr>
          <p:nvPr>
            <p:ph type="body" sz="quarter" idx="3"/>
          </p:nvPr>
        </p:nvSpPr>
        <p:spPr>
          <a:xfrm>
            <a:off x="6586271" y="1487907"/>
            <a:ext cx="4604280" cy="576262"/>
          </a:xfrm>
        </p:spPr>
        <p:txBody>
          <a:bodyPr/>
          <a:lstStyle/>
          <a:p>
            <a:r>
              <a:rPr lang="en-US" dirty="0"/>
              <a:t> </a:t>
            </a:r>
            <a:r>
              <a:rPr lang="en-US" dirty="0" smtClean="0"/>
              <a:t>William Jefferson Clinton</a:t>
            </a:r>
            <a:endParaRPr lang="en-US" dirty="0"/>
          </a:p>
        </p:txBody>
      </p:sp>
      <p:sp>
        <p:nvSpPr>
          <p:cNvPr id="6" name="Content Placeholder 5"/>
          <p:cNvSpPr>
            <a:spLocks noGrp="1"/>
          </p:cNvSpPr>
          <p:nvPr>
            <p:ph sz="quarter" idx="4"/>
          </p:nvPr>
        </p:nvSpPr>
        <p:spPr>
          <a:xfrm>
            <a:off x="6586271" y="2132543"/>
            <a:ext cx="4876801" cy="2547937"/>
          </a:xfrm>
        </p:spPr>
        <p:txBody>
          <a:bodyPr/>
          <a:lstStyle/>
          <a:p>
            <a:r>
              <a:rPr lang="en-US" dirty="0" smtClean="0"/>
              <a:t>October 8, 1998</a:t>
            </a:r>
          </a:p>
          <a:p>
            <a:r>
              <a:rPr lang="en-US" dirty="0" smtClean="0"/>
              <a:t>Lying under oath and obstruction of justice</a:t>
            </a:r>
          </a:p>
          <a:p>
            <a:r>
              <a:rPr lang="en-US" dirty="0" smtClean="0"/>
              <a:t>Senate failed to convict</a:t>
            </a:r>
          </a:p>
          <a:p>
            <a:endParaRPr lang="en-US" dirty="0" smtClean="0"/>
          </a:p>
          <a:p>
            <a:endParaRPr lang="en-US" dirty="0"/>
          </a:p>
        </p:txBody>
      </p:sp>
      <p:sp>
        <p:nvSpPr>
          <p:cNvPr id="7" name="TextBox 6"/>
          <p:cNvSpPr txBox="1"/>
          <p:nvPr/>
        </p:nvSpPr>
        <p:spPr>
          <a:xfrm>
            <a:off x="1356916" y="3870232"/>
            <a:ext cx="10043054" cy="2616101"/>
          </a:xfrm>
          <a:prstGeom prst="rect">
            <a:avLst/>
          </a:prstGeom>
          <a:noFill/>
        </p:spPr>
        <p:txBody>
          <a:bodyPr wrap="square" rtlCol="0">
            <a:spAutoFit/>
          </a:bodyPr>
          <a:lstStyle/>
          <a:p>
            <a:r>
              <a:rPr lang="en-US" sz="1600" dirty="0"/>
              <a:t>The impeachment and trial of Andrew Johnson had important political implications for the </a:t>
            </a:r>
            <a:r>
              <a:rPr lang="en-US" sz="1600" dirty="0" smtClean="0"/>
              <a:t>balance of federal legislative-executive  power. It </a:t>
            </a:r>
            <a:r>
              <a:rPr lang="en-US" sz="1600" dirty="0"/>
              <a:t>maintained the principle that Congress should not remove the President from office simply because its members disagreed with him over policy, style, and administration of office. It also resulted in diminished presidential influence on public policy and overall governing power, fostering a system of governance which </a:t>
            </a:r>
            <a:r>
              <a:rPr lang="en-US" sz="1600" dirty="0" smtClean="0"/>
              <a:t>Woodrow Wilson</a:t>
            </a:r>
            <a:r>
              <a:rPr lang="en-US" sz="1600" dirty="0"/>
              <a:t> referred to in the 1870s as "Congressional Government</a:t>
            </a:r>
            <a:r>
              <a:rPr lang="en-US" sz="1600" dirty="0" smtClean="0"/>
              <a:t>. </a:t>
            </a:r>
          </a:p>
          <a:p>
            <a:endParaRPr lang="en-US" sz="1600" dirty="0" smtClean="0"/>
          </a:p>
          <a:p>
            <a:r>
              <a:rPr lang="en-US" sz="1600" dirty="0"/>
              <a:t>The impeachment </a:t>
            </a:r>
            <a:r>
              <a:rPr lang="en-US" sz="1600" dirty="0" smtClean="0"/>
              <a:t>proceedings for Bill Clinton  </a:t>
            </a:r>
            <a:r>
              <a:rPr lang="en-US" sz="1600" dirty="0"/>
              <a:t>may have boosted </a:t>
            </a:r>
            <a:r>
              <a:rPr lang="en-US" sz="1600" dirty="0" smtClean="0"/>
              <a:t>his popularity, </a:t>
            </a:r>
            <a:r>
              <a:rPr lang="en-US" sz="1600" dirty="0"/>
              <a:t>as many viewed the Republican impeachment attempts as politically motivated. </a:t>
            </a:r>
            <a:endParaRPr lang="en-US" sz="1600" dirty="0">
              <a:solidFill>
                <a:schemeClr val="accent1"/>
              </a:solidFill>
            </a:endParaRPr>
          </a:p>
          <a:p>
            <a:endParaRPr lang="en-US" sz="1600" dirty="0">
              <a:solidFill>
                <a:schemeClr val="accent1"/>
              </a:solidFill>
            </a:endParaRPr>
          </a:p>
        </p:txBody>
      </p:sp>
    </p:spTree>
    <p:extLst>
      <p:ext uri="{BB962C8B-B14F-4D97-AF65-F5344CB8AC3E}">
        <p14:creationId xmlns:p14="http://schemas.microsoft.com/office/powerpoint/2010/main" val="451693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turkey: </a:t>
            </a:r>
            <a:r>
              <a:rPr lang="en-US" dirty="0" smtClean="0">
                <a:solidFill>
                  <a:srgbClr val="FFFF00"/>
                </a:solidFill>
              </a:rPr>
              <a:t>To Impeach? or not to impeach? that is the question.</a:t>
            </a:r>
            <a:endParaRPr lang="en-US" dirty="0"/>
          </a:p>
        </p:txBody>
      </p:sp>
      <p:sp>
        <p:nvSpPr>
          <p:cNvPr id="3" name="Content Placeholder 2"/>
          <p:cNvSpPr>
            <a:spLocks noGrp="1"/>
          </p:cNvSpPr>
          <p:nvPr>
            <p:ph sz="half" idx="1"/>
          </p:nvPr>
        </p:nvSpPr>
        <p:spPr>
          <a:xfrm>
            <a:off x="1325712" y="2514600"/>
            <a:ext cx="4876800" cy="3124201"/>
          </a:xfrm>
        </p:spPr>
        <p:txBody>
          <a:bodyPr>
            <a:normAutofit fontScale="92500" lnSpcReduction="10000"/>
          </a:bodyPr>
          <a:lstStyle/>
          <a:p>
            <a:r>
              <a:rPr lang="en-US" dirty="0" smtClean="0"/>
              <a:t>Review your talking turkey rules for civil discourse resource</a:t>
            </a:r>
          </a:p>
          <a:p>
            <a:r>
              <a:rPr lang="en-US" dirty="0" smtClean="0"/>
              <a:t>Recommit yourself to listening, finding areas of compromise, and asking good questions</a:t>
            </a:r>
          </a:p>
          <a:p>
            <a:r>
              <a:rPr lang="en-US" dirty="0" smtClean="0"/>
              <a:t>Research your side of the discussion and come prepared not to ‘win’ but to inform and learn from others</a:t>
            </a:r>
          </a:p>
          <a:p>
            <a:r>
              <a:rPr lang="en-US" dirty="0" smtClean="0"/>
              <a:t>The goal is to brainstorm how the impeachment process might be  reformed </a:t>
            </a:r>
          </a:p>
          <a:p>
            <a:r>
              <a:rPr lang="en-US" dirty="0" smtClean="0"/>
              <a:t>All ideas and opinions matter</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14716" y="2317780"/>
            <a:ext cx="3936275" cy="3936275"/>
          </a:xfrm>
        </p:spPr>
      </p:pic>
      <p:sp>
        <p:nvSpPr>
          <p:cNvPr id="6" name="TextBox 5"/>
          <p:cNvSpPr txBox="1"/>
          <p:nvPr/>
        </p:nvSpPr>
        <p:spPr>
          <a:xfrm>
            <a:off x="313508" y="5669280"/>
            <a:ext cx="7504109" cy="523220"/>
          </a:xfrm>
          <a:prstGeom prst="rect">
            <a:avLst/>
          </a:prstGeom>
          <a:noFill/>
        </p:spPr>
        <p:txBody>
          <a:bodyPr wrap="square" rtlCol="0">
            <a:spAutoFit/>
          </a:bodyPr>
          <a:lstStyle/>
          <a:p>
            <a:r>
              <a:rPr lang="en-US" sz="2800" dirty="0" smtClean="0">
                <a:solidFill>
                  <a:schemeClr val="accent1">
                    <a:lumMod val="75000"/>
                  </a:schemeClr>
                </a:solidFill>
              </a:rPr>
              <a:t>Discourse, Debate and Compromise</a:t>
            </a:r>
            <a:endParaRPr lang="en-US" sz="2800" dirty="0">
              <a:solidFill>
                <a:schemeClr val="accent1">
                  <a:lumMod val="75000"/>
                </a:schemeClr>
              </a:solidFill>
            </a:endParaRPr>
          </a:p>
        </p:txBody>
      </p:sp>
    </p:spTree>
    <p:extLst>
      <p:ext uri="{BB962C8B-B14F-4D97-AF65-F5344CB8AC3E}">
        <p14:creationId xmlns:p14="http://schemas.microsoft.com/office/powerpoint/2010/main" val="1476582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9650"/>
            <a:ext cx="6096000" cy="3039935"/>
          </a:xfrm>
          <a:prstGeom prst="rect">
            <a:avLst/>
          </a:prstGeom>
        </p:spPr>
        <p:txBody>
          <a:bodyPr>
            <a:spAutoFit/>
          </a:bodyPr>
          <a:lstStyle/>
          <a:p>
            <a:pPr marL="457200" marR="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Imagine that you have a job at the local convenience store.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When </a:t>
            </a:r>
            <a:r>
              <a:rPr lang="en-US" sz="2000" dirty="0">
                <a:latin typeface="Times New Roman" panose="02020603050405020304" pitchFamily="18" charset="0"/>
                <a:ea typeface="Calibri" panose="020F0502020204030204" pitchFamily="34" charset="0"/>
                <a:cs typeface="Times New Roman" panose="02020603050405020304" pitchFamily="18" charset="0"/>
              </a:rPr>
              <a:t>you were hired you agreed to certain conditions that included arriving on time, dressing appropriately, completing certain tasks such as stocking deliveries, keeping the lavatories clean, and handling customers in a friendly manor.  Most importantly you were being trusted to preserve the safety and security of the establishment.  You agreed to those conditions.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745" y="682389"/>
            <a:ext cx="5281331" cy="3685108"/>
          </a:xfrm>
          <a:prstGeom prst="rect">
            <a:avLst/>
          </a:prstGeom>
        </p:spPr>
      </p:pic>
      <p:sp>
        <p:nvSpPr>
          <p:cNvPr id="6" name="Rectangle 5"/>
          <p:cNvSpPr/>
          <p:nvPr/>
        </p:nvSpPr>
        <p:spPr>
          <a:xfrm>
            <a:off x="0" y="3774690"/>
            <a:ext cx="6096000" cy="2051972"/>
          </a:xfrm>
          <a:prstGeom prst="rect">
            <a:avLst/>
          </a:prstGeom>
        </p:spPr>
        <p:txBody>
          <a:bodyPr>
            <a:spAutoFit/>
          </a:bodyPr>
          <a:lstStyle/>
          <a:p>
            <a:pPr marL="457200" marR="0">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On Friday, a friend asks you if you want to go to a concert.  You want to go but you have to work until well after the concert begins.  You decide to leave work early, lock up the store and go to the concert.  The store owner stops by and sees that the store was closed before normal closing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096000" y="4800676"/>
            <a:ext cx="6096000" cy="1482970"/>
          </a:xfrm>
          <a:prstGeom prst="rect">
            <a:avLst/>
          </a:prstGeom>
        </p:spPr>
        <p:txBody>
          <a:bodyPr>
            <a:spAutoFit/>
          </a:bodyPr>
          <a:lstStyle/>
          <a:p>
            <a:pPr marL="457200" marR="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What should the owner do?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Should you be fired?  Why? Why not?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Should the customers have say in what happens to your employment?  Why or why not?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7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Elected officials?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1012" y="557213"/>
            <a:ext cx="6304533" cy="5529262"/>
          </a:xfrm>
        </p:spPr>
      </p:pic>
      <p:sp>
        <p:nvSpPr>
          <p:cNvPr id="4" name="Text Placeholder 3"/>
          <p:cNvSpPr>
            <a:spLocks noGrp="1"/>
          </p:cNvSpPr>
          <p:nvPr>
            <p:ph type="body" sz="half" idx="2"/>
          </p:nvPr>
        </p:nvSpPr>
        <p:spPr>
          <a:xfrm>
            <a:off x="1141411" y="2971800"/>
            <a:ext cx="3549121" cy="2128838"/>
          </a:xfrm>
        </p:spPr>
        <p:txBody>
          <a:bodyPr>
            <a:normAutofit/>
          </a:bodyPr>
          <a:lstStyle/>
          <a:p>
            <a:r>
              <a:rPr lang="en-US" dirty="0" smtClean="0"/>
              <a:t>Can they be fired?</a:t>
            </a:r>
          </a:p>
          <a:p>
            <a:r>
              <a:rPr lang="en-US" dirty="0" smtClean="0"/>
              <a:t>Who can make that decision?</a:t>
            </a:r>
          </a:p>
          <a:p>
            <a:r>
              <a:rPr lang="en-US" dirty="0" smtClean="0"/>
              <a:t>Who will replace them if they are removed?</a:t>
            </a:r>
          </a:p>
          <a:p>
            <a:r>
              <a:rPr lang="en-US" dirty="0" smtClean="0"/>
              <a:t>Does this take power away from the people?</a:t>
            </a:r>
            <a:endParaRPr lang="en-US" dirty="0"/>
          </a:p>
        </p:txBody>
      </p:sp>
      <p:sp>
        <p:nvSpPr>
          <p:cNvPr id="6" name="Rectangle 5"/>
          <p:cNvSpPr/>
          <p:nvPr/>
        </p:nvSpPr>
        <p:spPr>
          <a:xfrm>
            <a:off x="5576888" y="6086475"/>
            <a:ext cx="6096000" cy="646331"/>
          </a:xfrm>
          <a:prstGeom prst="rect">
            <a:avLst/>
          </a:prstGeom>
        </p:spPr>
        <p:txBody>
          <a:bodyPr>
            <a:spAutoFit/>
          </a:bodyPr>
          <a:lstStyle/>
          <a:p>
            <a:r>
              <a:rPr lang="en-US" i="1" dirty="0">
                <a:latin typeface="Arial" panose="020B0604020202020204" pitchFamily="34" charset="0"/>
              </a:rPr>
              <a:t>Corrupt Legislation</a:t>
            </a:r>
            <a:r>
              <a:rPr lang="en-US" dirty="0">
                <a:latin typeface="Arial" panose="020B0604020202020204" pitchFamily="34" charset="0"/>
              </a:rPr>
              <a:t> (1896) by </a:t>
            </a:r>
            <a:r>
              <a:rPr lang="en-US" dirty="0" err="1">
                <a:latin typeface="Arial" panose="020B0604020202020204" pitchFamily="34" charset="0"/>
                <a:hlinkClick r:id="rId3" tooltip="Elihu Vedder"/>
              </a:rPr>
              <a:t>Elihu</a:t>
            </a:r>
            <a:r>
              <a:rPr lang="en-US" dirty="0">
                <a:latin typeface="Arial" panose="020B0604020202020204" pitchFamily="34" charset="0"/>
                <a:hlinkClick r:id="rId3" tooltip="Elihu Vedder"/>
              </a:rPr>
              <a:t> </a:t>
            </a:r>
            <a:r>
              <a:rPr lang="en-US" dirty="0" err="1">
                <a:latin typeface="Arial" panose="020B0604020202020204" pitchFamily="34" charset="0"/>
                <a:hlinkClick r:id="rId3" tooltip="Elihu Vedder"/>
              </a:rPr>
              <a:t>Vedder</a:t>
            </a:r>
            <a:r>
              <a:rPr lang="en-US" dirty="0">
                <a:latin typeface="Arial" panose="020B0604020202020204" pitchFamily="34" charset="0"/>
              </a:rPr>
              <a:t>. Library of Congress </a:t>
            </a:r>
            <a:r>
              <a:rPr lang="en-US" dirty="0">
                <a:latin typeface="Arial" panose="020B0604020202020204" pitchFamily="34" charset="0"/>
                <a:hlinkClick r:id="rId4" tooltip="Thomas Jefferson Building"/>
              </a:rPr>
              <a:t>Thomas Jefferson Building</a:t>
            </a:r>
            <a:r>
              <a:rPr lang="en-US" dirty="0">
                <a:latin typeface="Arial" panose="020B0604020202020204" pitchFamily="34" charset="0"/>
              </a:rPr>
              <a:t>, Washington, D.C.</a:t>
            </a:r>
            <a:endParaRPr lang="en-US" dirty="0"/>
          </a:p>
        </p:txBody>
      </p:sp>
    </p:spTree>
    <p:extLst>
      <p:ext uri="{BB962C8B-B14F-4D97-AF65-F5344CB8AC3E}">
        <p14:creationId xmlns:p14="http://schemas.microsoft.com/office/powerpoint/2010/main" val="1931904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Constitution</a:t>
            </a:r>
            <a:br>
              <a:rPr lang="en-US" dirty="0" smtClean="0"/>
            </a:br>
            <a:r>
              <a:rPr lang="en-US" dirty="0" smtClean="0"/>
              <a:t>Article II, Section 4</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0387" r="40387"/>
          <a:stretch>
            <a:fillRect/>
          </a:stretch>
        </p:blipFill>
        <p:spPr>
          <a:xfrm>
            <a:off x="6793809" y="-18288"/>
            <a:ext cx="5398190" cy="6876288"/>
          </a:xfrm>
        </p:spPr>
      </p:pic>
      <p:sp>
        <p:nvSpPr>
          <p:cNvPr id="4" name="Text Placeholder 3"/>
          <p:cNvSpPr>
            <a:spLocks noGrp="1"/>
          </p:cNvSpPr>
          <p:nvPr>
            <p:ph type="body" sz="half" idx="2"/>
          </p:nvPr>
        </p:nvSpPr>
        <p:spPr>
          <a:xfrm>
            <a:off x="1141411" y="3286125"/>
            <a:ext cx="5334001" cy="1828800"/>
          </a:xfrm>
        </p:spPr>
        <p:txBody>
          <a:bodyPr>
            <a:normAutofit fontScale="92500"/>
          </a:bodyPr>
          <a:lstStyle/>
          <a:p>
            <a:r>
              <a:rPr lang="en-US" b="1" dirty="0">
                <a:effectLst/>
              </a:rPr>
              <a:t>Article</a:t>
            </a:r>
            <a:r>
              <a:rPr lang="en-US" dirty="0">
                <a:effectLst/>
              </a:rPr>
              <a:t> II, </a:t>
            </a:r>
            <a:r>
              <a:rPr lang="en-US" b="1" dirty="0">
                <a:effectLst/>
              </a:rPr>
              <a:t>Section 4</a:t>
            </a:r>
            <a:r>
              <a:rPr lang="en-US" dirty="0">
                <a:effectLst/>
              </a:rPr>
              <a:t>. Text of </a:t>
            </a:r>
            <a:r>
              <a:rPr lang="en-US" b="1" dirty="0">
                <a:effectLst/>
              </a:rPr>
              <a:t>Article 2</a:t>
            </a:r>
            <a:r>
              <a:rPr lang="en-US" dirty="0">
                <a:effectLst/>
              </a:rPr>
              <a:t>, </a:t>
            </a:r>
            <a:r>
              <a:rPr lang="en-US" b="1" dirty="0">
                <a:effectLst/>
              </a:rPr>
              <a:t>Section 4</a:t>
            </a:r>
            <a:r>
              <a:rPr lang="en-US" dirty="0">
                <a:effectLst/>
              </a:rPr>
              <a:t>: The President, Vice President and all civil Officers of the United States, shall be removed from Office on Impeachment for, and Conviction of, Treason, Bribery, or other high Crimes and Misdemeanors. ... A conviction in the Senate requires </a:t>
            </a:r>
            <a:r>
              <a:rPr lang="en-US" b="1" dirty="0">
                <a:effectLst/>
              </a:rPr>
              <a:t>2</a:t>
            </a:r>
            <a:r>
              <a:rPr lang="en-US" dirty="0">
                <a:effectLst/>
              </a:rPr>
              <a:t>/3 of the vote.</a:t>
            </a:r>
          </a:p>
          <a:p>
            <a:endParaRPr lang="en-US" dirty="0"/>
          </a:p>
        </p:txBody>
      </p:sp>
    </p:spTree>
    <p:extLst>
      <p:ext uri="{BB962C8B-B14F-4D97-AF65-F5344CB8AC3E}">
        <p14:creationId xmlns:p14="http://schemas.microsoft.com/office/powerpoint/2010/main" val="3601593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69" y="182879"/>
            <a:ext cx="5002027" cy="6174378"/>
          </a:xfrm>
          <a:prstGeom prst="rect">
            <a:avLst/>
          </a:prstGeom>
        </p:spPr>
      </p:pic>
      <p:sp>
        <p:nvSpPr>
          <p:cNvPr id="3" name="TextBox 2"/>
          <p:cNvSpPr txBox="1"/>
          <p:nvPr/>
        </p:nvSpPr>
        <p:spPr>
          <a:xfrm>
            <a:off x="5691051" y="4297104"/>
            <a:ext cx="5886994" cy="1754326"/>
          </a:xfrm>
          <a:prstGeom prst="rect">
            <a:avLst/>
          </a:prstGeom>
          <a:noFill/>
        </p:spPr>
        <p:txBody>
          <a:bodyPr wrap="square" rtlCol="0">
            <a:spAutoFit/>
          </a:bodyPr>
          <a:lstStyle/>
          <a:p>
            <a:r>
              <a:rPr lang="en-US" dirty="0"/>
              <a:t>Treason against the United States, shall consist only in levying War against them, or in adhering to their Enemies, giving them Aid and Comfort. No Person shall be convicted of Treason unless on the Testimony of two Witnesses to the same overt Act, or on Confession in open Court.</a:t>
            </a:r>
            <a:endParaRPr lang="en-US" dirty="0"/>
          </a:p>
        </p:txBody>
      </p:sp>
      <p:sp>
        <p:nvSpPr>
          <p:cNvPr id="4" name="Rectangle 3"/>
          <p:cNvSpPr/>
          <p:nvPr/>
        </p:nvSpPr>
        <p:spPr>
          <a:xfrm>
            <a:off x="5765074" y="965092"/>
            <a:ext cx="6113417" cy="584775"/>
          </a:xfrm>
          <a:prstGeom prst="rect">
            <a:avLst/>
          </a:prstGeom>
        </p:spPr>
        <p:txBody>
          <a:bodyPr wrap="square">
            <a:spAutoFit/>
          </a:bodyPr>
          <a:lstStyle/>
          <a:p>
            <a:r>
              <a:rPr lang="en-US" sz="3200" dirty="0">
                <a:solidFill>
                  <a:schemeClr val="accent1"/>
                </a:solidFill>
              </a:rPr>
              <a:t>Is political not criminal</a:t>
            </a:r>
            <a:endParaRPr lang="en-US" sz="3200" dirty="0">
              <a:solidFill>
                <a:schemeClr val="accent1"/>
              </a:solidFill>
            </a:endParaRPr>
          </a:p>
        </p:txBody>
      </p:sp>
      <p:sp>
        <p:nvSpPr>
          <p:cNvPr id="5" name="Rectangle 4"/>
          <p:cNvSpPr/>
          <p:nvPr/>
        </p:nvSpPr>
        <p:spPr>
          <a:xfrm>
            <a:off x="5765074" y="1643396"/>
            <a:ext cx="5258171" cy="1077218"/>
          </a:xfrm>
          <a:prstGeom prst="rect">
            <a:avLst/>
          </a:prstGeom>
        </p:spPr>
        <p:txBody>
          <a:bodyPr wrap="none">
            <a:spAutoFit/>
          </a:bodyPr>
          <a:lstStyle/>
          <a:p>
            <a:r>
              <a:rPr lang="en-US" sz="3200" dirty="0">
                <a:solidFill>
                  <a:schemeClr val="accent1"/>
                </a:solidFill>
              </a:rPr>
              <a:t>Congress cannot impose </a:t>
            </a:r>
            <a:endParaRPr lang="en-US" sz="3200" dirty="0" smtClean="0">
              <a:solidFill>
                <a:schemeClr val="accent1"/>
              </a:solidFill>
            </a:endParaRPr>
          </a:p>
          <a:p>
            <a:r>
              <a:rPr lang="en-US" sz="3200" dirty="0" smtClean="0">
                <a:solidFill>
                  <a:schemeClr val="accent1"/>
                </a:solidFill>
              </a:rPr>
              <a:t>criminal </a:t>
            </a:r>
            <a:r>
              <a:rPr lang="en-US" sz="3200" dirty="0">
                <a:solidFill>
                  <a:schemeClr val="accent1"/>
                </a:solidFill>
              </a:rPr>
              <a:t>penalties</a:t>
            </a:r>
            <a:endParaRPr lang="en-US" sz="3200" dirty="0">
              <a:solidFill>
                <a:schemeClr val="accent1"/>
              </a:solidFill>
            </a:endParaRPr>
          </a:p>
        </p:txBody>
      </p:sp>
      <p:sp>
        <p:nvSpPr>
          <p:cNvPr id="6" name="TextBox 5"/>
          <p:cNvSpPr txBox="1"/>
          <p:nvPr/>
        </p:nvSpPr>
        <p:spPr>
          <a:xfrm>
            <a:off x="5765074" y="3162012"/>
            <a:ext cx="5738949" cy="892552"/>
          </a:xfrm>
          <a:prstGeom prst="rect">
            <a:avLst/>
          </a:prstGeom>
          <a:noFill/>
        </p:spPr>
        <p:txBody>
          <a:bodyPr wrap="square" rtlCol="0">
            <a:spAutoFit/>
          </a:bodyPr>
          <a:lstStyle/>
          <a:p>
            <a:r>
              <a:rPr lang="en-US" sz="2000" dirty="0" smtClean="0"/>
              <a:t>Treason as defined in the US Constitution, Article3, Section 3</a:t>
            </a:r>
            <a:r>
              <a:rPr lang="en-US" sz="3200" dirty="0" smtClean="0"/>
              <a:t>, </a:t>
            </a:r>
            <a:r>
              <a:rPr lang="en-US" sz="2000" dirty="0" smtClean="0"/>
              <a:t>Clause 1</a:t>
            </a:r>
            <a:endParaRPr lang="en-US" sz="3200" dirty="0"/>
          </a:p>
        </p:txBody>
      </p:sp>
      <p:sp>
        <p:nvSpPr>
          <p:cNvPr id="8" name="TextBox 7"/>
          <p:cNvSpPr txBox="1"/>
          <p:nvPr/>
        </p:nvSpPr>
        <p:spPr>
          <a:xfrm>
            <a:off x="5834743" y="348343"/>
            <a:ext cx="5669280" cy="523220"/>
          </a:xfrm>
          <a:prstGeom prst="rect">
            <a:avLst/>
          </a:prstGeom>
          <a:noFill/>
        </p:spPr>
        <p:txBody>
          <a:bodyPr wrap="square" rtlCol="0">
            <a:spAutoFit/>
          </a:bodyPr>
          <a:lstStyle/>
          <a:p>
            <a:r>
              <a:rPr lang="en-US" sz="2800" dirty="0" smtClean="0">
                <a:solidFill>
                  <a:srgbClr val="FFFF00"/>
                </a:solidFill>
              </a:rPr>
              <a:t>How does Impeachment work:</a:t>
            </a:r>
            <a:endParaRPr lang="en-US" sz="2800" dirty="0">
              <a:solidFill>
                <a:srgbClr val="FFFF00"/>
              </a:solidFill>
            </a:endParaRPr>
          </a:p>
        </p:txBody>
      </p:sp>
    </p:spTree>
    <p:extLst>
      <p:ext uri="{BB962C8B-B14F-4D97-AF65-F5344CB8AC3E}">
        <p14:creationId xmlns:p14="http://schemas.microsoft.com/office/powerpoint/2010/main" val="341130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the founders thought about removing elected officials…….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5964" y="821827"/>
            <a:ext cx="4678221" cy="4678221"/>
          </a:xfrm>
        </p:spPr>
      </p:pic>
      <p:sp>
        <p:nvSpPr>
          <p:cNvPr id="3" name="Content Placeholder 2"/>
          <p:cNvSpPr>
            <a:spLocks noGrp="1"/>
          </p:cNvSpPr>
          <p:nvPr>
            <p:ph type="body" sz="half" idx="2"/>
          </p:nvPr>
        </p:nvSpPr>
        <p:spPr>
          <a:xfrm>
            <a:off x="1141411" y="3671248"/>
            <a:ext cx="3549121" cy="1828800"/>
          </a:xfrm>
        </p:spPr>
        <p:txBody>
          <a:bodyPr>
            <a:normAutofit/>
          </a:bodyPr>
          <a:lstStyle/>
          <a:p>
            <a:r>
              <a:rPr lang="en-US" sz="1800" dirty="0">
                <a:effectLst/>
              </a:rPr>
              <a:t>James Madison saw the Impeachment Clause as “indispensable . . . for defending the Community [against] the incapacity, negligence or perfidy of the chief Magistrate.”</a:t>
            </a:r>
          </a:p>
          <a:p>
            <a:endParaRPr lang="en-US" dirty="0"/>
          </a:p>
        </p:txBody>
      </p:sp>
    </p:spTree>
    <p:extLst>
      <p:ext uri="{BB962C8B-B14F-4D97-AF65-F5344CB8AC3E}">
        <p14:creationId xmlns:p14="http://schemas.microsoft.com/office/powerpoint/2010/main" val="48722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6621" y="1919208"/>
            <a:ext cx="3298209" cy="2736775"/>
          </a:xfrm>
          <a:prstGeom prst="rect">
            <a:avLst/>
          </a:prstGeom>
        </p:spPr>
        <p:txBody>
          <a:bodyPr wrap="square">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Elbridge Gerry stated that impeachment was needed as a check against presidential abuse of power. “A good magistrate will not fear [impeachments]. A bad one ought to be kept in fear of them,”</a:t>
            </a:r>
            <a:endParaRPr lang="en-US" sz="1600" dirty="0">
              <a:effectLst/>
              <a:latin typeface="+mj-lt"/>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187" y="1119393"/>
            <a:ext cx="6120573" cy="3766506"/>
          </a:xfrm>
          <a:prstGeom prst="rect">
            <a:avLst/>
          </a:prstGeom>
        </p:spPr>
      </p:pic>
    </p:spTree>
    <p:extLst>
      <p:ext uri="{BB962C8B-B14F-4D97-AF65-F5344CB8AC3E}">
        <p14:creationId xmlns:p14="http://schemas.microsoft.com/office/powerpoint/2010/main" val="643519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15643" b="15643"/>
          <a:stretch>
            <a:fillRect/>
          </a:stretch>
        </p:blipFill>
        <p:spPr/>
      </p:pic>
      <p:sp>
        <p:nvSpPr>
          <p:cNvPr id="7" name="Text Placeholder 6"/>
          <p:cNvSpPr>
            <a:spLocks noGrp="1"/>
          </p:cNvSpPr>
          <p:nvPr>
            <p:ph type="body" sz="half" idx="2"/>
          </p:nvPr>
        </p:nvSpPr>
        <p:spPr>
          <a:xfrm>
            <a:off x="1141413" y="4872251"/>
            <a:ext cx="9906000" cy="1309985"/>
          </a:xfrm>
        </p:spPr>
        <p:txBody>
          <a:bodyPr>
            <a:normAutofit fontScale="55000" lnSpcReduction="20000"/>
          </a:bodyPr>
          <a:lstStyle/>
          <a:p>
            <a:r>
              <a:rPr lang="en-US" sz="5100" dirty="0" err="1" smtClean="0">
                <a:effectLst/>
              </a:rPr>
              <a:t>Governeur</a:t>
            </a:r>
            <a:r>
              <a:rPr lang="en-US" sz="5000" dirty="0" smtClean="0">
                <a:effectLst/>
              </a:rPr>
              <a:t> </a:t>
            </a:r>
            <a:r>
              <a:rPr lang="en-US" sz="5000" dirty="0">
                <a:effectLst/>
              </a:rPr>
              <a:t>Morris feared that a President would feel beholden to the branch of government that could impeach him, leading the President to become “a tool of a faction.”</a:t>
            </a:r>
          </a:p>
          <a:p>
            <a:endParaRPr lang="en-US" dirty="0"/>
          </a:p>
        </p:txBody>
      </p:sp>
    </p:spTree>
    <p:extLst>
      <p:ext uri="{BB962C8B-B14F-4D97-AF65-F5344CB8AC3E}">
        <p14:creationId xmlns:p14="http://schemas.microsoft.com/office/powerpoint/2010/main" val="1204365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391" y="440749"/>
            <a:ext cx="4390030" cy="1277786"/>
          </a:xfrm>
          <a:prstGeom prst="rect">
            <a:avLst/>
          </a:prstGeom>
        </p:spPr>
        <p:txBody>
          <a:bodyPr wrap="square">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George Mason “No point is of more importance than that the right of impeachment should be continued. Shall any man be above Justice?”</a:t>
            </a:r>
            <a:endParaRPr lang="en-US" sz="1600" dirty="0">
              <a:effectLst/>
              <a:latin typeface="+mj-l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98" y="1973026"/>
            <a:ext cx="3262331" cy="4277649"/>
          </a:xfrm>
          <a:prstGeom prst="rect">
            <a:avLst/>
          </a:prstGeom>
        </p:spPr>
      </p:pic>
      <p:sp>
        <p:nvSpPr>
          <p:cNvPr id="4" name="Rectangle 3"/>
          <p:cNvSpPr/>
          <p:nvPr/>
        </p:nvSpPr>
        <p:spPr>
          <a:xfrm>
            <a:off x="6701050" y="4562373"/>
            <a:ext cx="4394579" cy="1574149"/>
          </a:xfrm>
          <a:prstGeom prst="rect">
            <a:avLst/>
          </a:prstGeom>
        </p:spPr>
        <p:txBody>
          <a:bodyPr wrap="square">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Benjamin Franklin also said, in his unique way, the impeachment was preferable to the more traditional way of removing a monarch in Europe – by death.</a:t>
            </a:r>
            <a:endParaRPr lang="en-US" sz="1600" dirty="0">
              <a:effectLst/>
              <a:latin typeface="+mj-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037" y="1086703"/>
            <a:ext cx="5706541" cy="3185046"/>
          </a:xfrm>
          <a:prstGeom prst="rect">
            <a:avLst/>
          </a:prstGeom>
        </p:spPr>
      </p:pic>
    </p:spTree>
    <p:extLst>
      <p:ext uri="{BB962C8B-B14F-4D97-AF65-F5344CB8AC3E}">
        <p14:creationId xmlns:p14="http://schemas.microsoft.com/office/powerpoint/2010/main" val="1584946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279</TotalTime>
  <Words>893</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Times New Roman</vt:lpstr>
      <vt:lpstr>Mesh</vt:lpstr>
      <vt:lpstr>The Dreaded I-Word</vt:lpstr>
      <vt:lpstr>PowerPoint Presentation</vt:lpstr>
      <vt:lpstr>What about Elected officials?</vt:lpstr>
      <vt:lpstr>THE U.S. Constitution Article II, Section 4</vt:lpstr>
      <vt:lpstr>PowerPoint Presentation</vt:lpstr>
      <vt:lpstr>What the founders thought about removing elected officials…….</vt:lpstr>
      <vt:lpstr>PowerPoint Presentation</vt:lpstr>
      <vt:lpstr>PowerPoint Presentation</vt:lpstr>
      <vt:lpstr>PowerPoint Presentation</vt:lpstr>
      <vt:lpstr>Differences in the Constitutional Convention</vt:lpstr>
      <vt:lpstr>PowerPoint Presentation</vt:lpstr>
      <vt:lpstr>Impeachment Anxiety Syndrome (IAS)</vt:lpstr>
      <vt:lpstr>Impeachment in US History</vt:lpstr>
      <vt:lpstr>Talking turkey: To Impeach? or not to impeach? that is the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Dreaded I-Word</dc:title>
  <dc:creator>Heubeck, Margaret F (mfh2n)</dc:creator>
  <cp:lastModifiedBy>Heubeck, Margaret F (mfh2n)</cp:lastModifiedBy>
  <cp:revision>21</cp:revision>
  <cp:lastPrinted>2019-10-09T18:30:13Z</cp:lastPrinted>
  <dcterms:created xsi:type="dcterms:W3CDTF">2019-10-01T15:18:47Z</dcterms:created>
  <dcterms:modified xsi:type="dcterms:W3CDTF">2019-10-09T18:40:42Z</dcterms:modified>
</cp:coreProperties>
</file>